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6"/>
  </p:notesMasterIdLst>
  <p:sldIdLst>
    <p:sldId id="257" r:id="rId2"/>
    <p:sldId id="288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5" r:id="rId20"/>
    <p:sldId id="336" r:id="rId21"/>
    <p:sldId id="337" r:id="rId22"/>
    <p:sldId id="338" r:id="rId23"/>
    <p:sldId id="339" r:id="rId24"/>
    <p:sldId id="340" r:id="rId25"/>
  </p:sldIdLst>
  <p:sldSz cx="9144000" cy="6858000" type="screen4x3"/>
  <p:notesSz cx="67945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isa Romanovich" initials="ar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677D6"/>
    <a:srgbClr val="1631F6"/>
    <a:srgbClr val="4832EA"/>
    <a:srgbClr val="342BED"/>
    <a:srgbClr val="A87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428" autoAdjust="0"/>
    <p:restoredTop sz="96071" autoAdjust="0"/>
  </p:normalViewPr>
  <p:slideViewPr>
    <p:cSldViewPr>
      <p:cViewPr>
        <p:scale>
          <a:sx n="100" d="100"/>
          <a:sy n="100" d="100"/>
        </p:scale>
        <p:origin x="-1944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68FAA-DB5E-498E-92BF-BC8CD4E4A9D0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79D7B-9EEA-4BEB-A15B-858F7099CA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66724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FFA92-1B31-483B-BBF4-9B3193C2B96E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5999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8B19-2DD6-4F40-8026-DFF6A3305F39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4B3E-5A1A-4F73-9AF9-E0E55AB707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367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8B19-2DD6-4F40-8026-DFF6A3305F39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4B3E-5A1A-4F73-9AF9-E0E55AB707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5104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8B19-2DD6-4F40-8026-DFF6A3305F39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4B3E-5A1A-4F73-9AF9-E0E55AB707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0028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8B19-2DD6-4F40-8026-DFF6A3305F39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4B3E-5A1A-4F73-9AF9-E0E55AB707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372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8B19-2DD6-4F40-8026-DFF6A3305F39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4B3E-5A1A-4F73-9AF9-E0E55AB707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8220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8B19-2DD6-4F40-8026-DFF6A3305F39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4B3E-5A1A-4F73-9AF9-E0E55AB707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1887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8B19-2DD6-4F40-8026-DFF6A3305F39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4B3E-5A1A-4F73-9AF9-E0E55AB707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338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8B19-2DD6-4F40-8026-DFF6A3305F39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4B3E-5A1A-4F73-9AF9-E0E55AB707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898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8B19-2DD6-4F40-8026-DFF6A3305F39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4B3E-5A1A-4F73-9AF9-E0E55AB707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241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8B19-2DD6-4F40-8026-DFF6A3305F39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4B3E-5A1A-4F73-9AF9-E0E55AB707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88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8B19-2DD6-4F40-8026-DFF6A3305F39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4B3E-5A1A-4F73-9AF9-E0E55AB707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48490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E8B19-2DD6-4F40-8026-DFF6A3305F39}" type="datetimeFigureOut">
              <a:rPr lang="ru-RU" smtClean="0"/>
              <a:pPr/>
              <a:t>28.03.2019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44B3E-5A1A-4F73-9AF9-E0E55AB707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692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/>
          <p:cNvCxnSpPr/>
          <p:nvPr/>
        </p:nvCxnSpPr>
        <p:spPr>
          <a:xfrm>
            <a:off x="1117919" y="2041636"/>
            <a:ext cx="0" cy="2352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3212976"/>
            <a:ext cx="68257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Ведущая научно-исследовательская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 проектно-изыскательская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организация в Республике Беларусь</a:t>
            </a:r>
            <a:endParaRPr lang="ru-RU" sz="28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516522"/>
            <a:ext cx="5851416" cy="12984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8724" y="1713012"/>
            <a:ext cx="874012" cy="9054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33392" b="21249"/>
          <a:stretch/>
        </p:blipFill>
        <p:spPr>
          <a:xfrm>
            <a:off x="5220072" y="2745745"/>
            <a:ext cx="3923927" cy="41122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6002124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Республика Беларусь, 220012,</a:t>
            </a:r>
            <a:endParaRPr lang="en-US" sz="1400" b="1" dirty="0">
              <a:solidFill>
                <a:schemeClr val="bg1"/>
              </a:solidFill>
            </a:endParaRPr>
          </a:p>
          <a:p>
            <a:r>
              <a:rPr lang="ru-RU" sz="1400" b="1" dirty="0">
                <a:solidFill>
                  <a:schemeClr val="bg1"/>
                </a:solidFill>
              </a:rPr>
              <a:t>г. Минск, ул. Сурганова, 24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02709" y="6002124"/>
            <a:ext cx="21385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Тел.: (+375 17) 293 81 00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Факс: (+375 17) 285 77 27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44208" y="6002124"/>
            <a:ext cx="2208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E-mail</a:t>
            </a:r>
            <a:r>
              <a:rPr lang="ru-RU" sz="1400" b="1" dirty="0">
                <a:solidFill>
                  <a:schemeClr val="bg1"/>
                </a:solidFill>
              </a:rPr>
              <a:t>: </a:t>
            </a:r>
            <a:r>
              <a:rPr lang="en-US" sz="1400" b="1" dirty="0">
                <a:solidFill>
                  <a:schemeClr val="bg1"/>
                </a:solidFill>
              </a:rPr>
              <a:t>aup@giprosvjaz.b</a:t>
            </a:r>
            <a:r>
              <a:rPr lang="ru-RU" sz="1400" b="1" dirty="0">
                <a:solidFill>
                  <a:schemeClr val="bg1"/>
                </a:solidFill>
              </a:rPr>
              <a:t>у</a:t>
            </a:r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www.giprosvjaz.by</a:t>
            </a:r>
            <a:endParaRPr lang="ru-RU" sz="1400" b="1" dirty="0">
              <a:solidFill>
                <a:schemeClr val="bg1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203848" y="6062744"/>
            <a:ext cx="0" cy="3984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012160" y="6046741"/>
            <a:ext cx="0" cy="3984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0575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165304"/>
            <a:ext cx="9143999" cy="6926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2780928"/>
          </a:xfrm>
          <a:prstGeom prst="rect">
            <a:avLst/>
          </a:prstGeom>
        </p:spPr>
      </p:pic>
      <p:grpSp>
        <p:nvGrpSpPr>
          <p:cNvPr id="3" name="Группа 4"/>
          <p:cNvGrpSpPr/>
          <p:nvPr/>
        </p:nvGrpSpPr>
        <p:grpSpPr>
          <a:xfrm>
            <a:off x="338511" y="6342375"/>
            <a:ext cx="8680181" cy="338554"/>
            <a:chOff x="338511" y="6342375"/>
            <a:chExt cx="8680181" cy="338554"/>
          </a:xfrm>
        </p:grpSpPr>
        <p:sp>
          <p:nvSpPr>
            <p:cNvPr id="6" name="TextBox 5"/>
            <p:cNvSpPr txBox="1"/>
            <p:nvPr/>
          </p:nvSpPr>
          <p:spPr>
            <a:xfrm>
              <a:off x="338511" y="6342375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ОАО «Гипросвязь»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35895" y="6342375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aup@giprosvjaz.by</a:t>
              </a:r>
              <a:endParaRPr lang="ru-RU" sz="1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06524" y="6342375"/>
              <a:ext cx="151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giprosvjaz.by</a:t>
              </a:r>
              <a:endParaRPr lang="ru-RU" sz="16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470" y="363283"/>
            <a:ext cx="1597242" cy="35439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8511" y="980728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Основные направления деятельности </a:t>
            </a:r>
            <a:br>
              <a:rPr 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научно-исследовательского отдела информатизации:</a:t>
            </a:r>
            <a:endParaRPr lang="ru-RU" sz="32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646"/>
          <a:stretch/>
        </p:blipFill>
        <p:spPr>
          <a:xfrm>
            <a:off x="6948264" y="363283"/>
            <a:ext cx="2195736" cy="302433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6401184"/>
            <a:ext cx="648072" cy="30243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4252" y="363283"/>
            <a:ext cx="874012" cy="905477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667800" y="3254206"/>
            <a:ext cx="6280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677D6"/>
                </a:solidFill>
              </a:rPr>
              <a:t>научно-исследовательская </a:t>
            </a:r>
            <a:r>
              <a:rPr lang="ru-RU" sz="2000" b="1" dirty="0" smtClean="0">
                <a:solidFill>
                  <a:srgbClr val="3677D6"/>
                </a:solidFill>
              </a:rPr>
              <a:t>деятельность</a:t>
            </a:r>
            <a:r>
              <a:rPr lang="en-US" sz="2000" b="1" dirty="0" smtClean="0">
                <a:solidFill>
                  <a:srgbClr val="3677D6"/>
                </a:solidFill>
              </a:rPr>
              <a:t>;</a:t>
            </a:r>
            <a:endParaRPr lang="ru-RU" sz="2000" b="1" dirty="0">
              <a:solidFill>
                <a:srgbClr val="3677D6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363" y="3400255"/>
            <a:ext cx="108012" cy="10801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666973" y="4005064"/>
            <a:ext cx="46805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677D6"/>
                </a:solidFill>
              </a:rPr>
              <a:t>международная </a:t>
            </a:r>
            <a:r>
              <a:rPr lang="ru-RU" sz="2000" b="1" dirty="0" smtClean="0">
                <a:solidFill>
                  <a:srgbClr val="3677D6"/>
                </a:solidFill>
              </a:rPr>
              <a:t>деятельность</a:t>
            </a:r>
            <a:r>
              <a:rPr lang="en-US" sz="2000" b="1" dirty="0" smtClean="0">
                <a:solidFill>
                  <a:srgbClr val="3677D6"/>
                </a:solidFill>
              </a:rPr>
              <a:t>;</a:t>
            </a:r>
            <a:endParaRPr lang="ru-RU" sz="2000" b="1" dirty="0">
              <a:solidFill>
                <a:srgbClr val="3677D6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151113"/>
            <a:ext cx="108012" cy="108012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666971" y="4726304"/>
            <a:ext cx="46805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677D6"/>
                </a:solidFill>
              </a:rPr>
              <a:t>разработка веб-сервисов и </a:t>
            </a:r>
            <a:r>
              <a:rPr lang="ru-RU" sz="2000" b="1" dirty="0" smtClean="0">
                <a:solidFill>
                  <a:srgbClr val="3677D6"/>
                </a:solidFill>
              </a:rPr>
              <a:t>платформ</a:t>
            </a:r>
            <a:r>
              <a:rPr lang="en-US" sz="2000" b="1" dirty="0" smtClean="0">
                <a:solidFill>
                  <a:srgbClr val="3677D6"/>
                </a:solidFill>
              </a:rPr>
              <a:t>.</a:t>
            </a:r>
            <a:endParaRPr lang="ru-RU" sz="2000" b="1" dirty="0">
              <a:solidFill>
                <a:srgbClr val="3677D6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5" y="4872353"/>
            <a:ext cx="108012" cy="10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667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1"/>
            <a:ext cx="2915815" cy="68580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05" r="34629" b="7975"/>
          <a:stretch/>
        </p:blipFill>
        <p:spPr>
          <a:xfrm>
            <a:off x="0" y="1556792"/>
            <a:ext cx="2915815" cy="5301208"/>
          </a:xfrm>
          <a:prstGeom prst="rect">
            <a:avLst/>
          </a:prstGeom>
        </p:spPr>
      </p:pic>
      <p:grpSp>
        <p:nvGrpSpPr>
          <p:cNvPr id="3" name="Группа 4"/>
          <p:cNvGrpSpPr/>
          <p:nvPr/>
        </p:nvGrpSpPr>
        <p:grpSpPr>
          <a:xfrm>
            <a:off x="352999" y="5117122"/>
            <a:ext cx="2346793" cy="1346667"/>
            <a:chOff x="352999" y="5117122"/>
            <a:chExt cx="2346793" cy="1346667"/>
          </a:xfrm>
        </p:grpSpPr>
        <p:sp>
          <p:nvSpPr>
            <p:cNvPr id="6" name="TextBox 5"/>
            <p:cNvSpPr txBox="1"/>
            <p:nvPr/>
          </p:nvSpPr>
          <p:spPr>
            <a:xfrm>
              <a:off x="352999" y="5117122"/>
              <a:ext cx="23467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ОАО «Гипросвязь»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7052" y="5589240"/>
              <a:ext cx="22107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aup@giprosvjaz.by</a:t>
              </a:r>
              <a:endPara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0502" y="6063679"/>
              <a:ext cx="15972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giprosvjaz.by</a:t>
              </a:r>
              <a:endParaRPr lang="ru-RU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042" y="363283"/>
            <a:ext cx="2133729" cy="4734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47864" y="839614"/>
            <a:ext cx="5400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Научно-исследовательская</a:t>
            </a:r>
          </a:p>
          <a:p>
            <a:r>
              <a:rPr lang="ru-RU" sz="3200" b="1" dirty="0" smtClean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деятельность:</a:t>
            </a:r>
            <a:endParaRPr lang="ru-RU" sz="3200" b="1" dirty="0">
              <a:solidFill>
                <a:srgbClr val="3677D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06908" y="2300876"/>
            <a:ext cx="4680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677D6"/>
                </a:solidFill>
              </a:rPr>
              <a:t>разработка концепций и стратегий в сфере ИКТ, цифровой </a:t>
            </a:r>
            <a:r>
              <a:rPr lang="ru-RU" sz="1600" b="1" dirty="0" smtClean="0">
                <a:solidFill>
                  <a:srgbClr val="3677D6"/>
                </a:solidFill>
              </a:rPr>
              <a:t>экономики</a:t>
            </a:r>
            <a:r>
              <a:rPr lang="en-US" sz="1600" b="1" dirty="0" smtClean="0">
                <a:solidFill>
                  <a:srgbClr val="3677D6"/>
                </a:solidFill>
              </a:rPr>
              <a:t>;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5471" y="2539258"/>
            <a:ext cx="108012" cy="10801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706908" y="3813044"/>
            <a:ext cx="5041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677D6"/>
                </a:solidFill>
              </a:rPr>
              <a:t>подготовка аналитических обзоров по новейшим ИКТ </a:t>
            </a:r>
            <a:br>
              <a:rPr lang="ru-RU" sz="1600" b="1" dirty="0">
                <a:solidFill>
                  <a:srgbClr val="3677D6"/>
                </a:solidFill>
              </a:rPr>
            </a:br>
            <a:r>
              <a:rPr lang="ru-RU" sz="1600" b="1" dirty="0">
                <a:solidFill>
                  <a:srgbClr val="3677D6"/>
                </a:solidFill>
              </a:rPr>
              <a:t>и технологиям цифровой </a:t>
            </a:r>
            <a:r>
              <a:rPr lang="ru-RU" sz="1600" b="1" dirty="0" smtClean="0">
                <a:solidFill>
                  <a:srgbClr val="3677D6"/>
                </a:solidFill>
              </a:rPr>
              <a:t>экономики</a:t>
            </a:r>
            <a:r>
              <a:rPr lang="en-US" sz="1600" b="1" dirty="0" smtClean="0">
                <a:solidFill>
                  <a:srgbClr val="3677D6"/>
                </a:solidFill>
              </a:rPr>
              <a:t>;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5471" y="4051426"/>
            <a:ext cx="108012" cy="108012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3707902" y="4581128"/>
            <a:ext cx="49695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677D6"/>
                </a:solidFill>
              </a:rPr>
              <a:t>анализ международного опыта по управлению </a:t>
            </a:r>
            <a:r>
              <a:rPr lang="ru-RU" sz="1600" b="1" dirty="0" err="1">
                <a:solidFill>
                  <a:srgbClr val="3677D6"/>
                </a:solidFill>
              </a:rPr>
              <a:t>QoS</a:t>
            </a:r>
            <a:r>
              <a:rPr lang="ru-RU" sz="1600" b="1" dirty="0">
                <a:solidFill>
                  <a:srgbClr val="3677D6"/>
                </a:solidFill>
              </a:rPr>
              <a:t/>
            </a:r>
            <a:br>
              <a:rPr lang="ru-RU" sz="1600" b="1" dirty="0">
                <a:solidFill>
                  <a:srgbClr val="3677D6"/>
                </a:solidFill>
              </a:rPr>
            </a:br>
            <a:r>
              <a:rPr lang="ru-RU" sz="1600" b="1" dirty="0" smtClean="0">
                <a:solidFill>
                  <a:srgbClr val="3677D6"/>
                </a:solidFill>
              </a:rPr>
              <a:t>в </a:t>
            </a:r>
            <a:r>
              <a:rPr lang="ru-RU" sz="1600" b="1" dirty="0">
                <a:solidFill>
                  <a:srgbClr val="3677D6"/>
                </a:solidFill>
              </a:rPr>
              <a:t>сетях телекоммуникаций, разработка стандартов и рекомендаций по внедрению </a:t>
            </a:r>
            <a:r>
              <a:rPr lang="ru-RU" sz="1600" b="1" dirty="0" err="1">
                <a:solidFill>
                  <a:srgbClr val="3677D6"/>
                </a:solidFill>
              </a:rPr>
              <a:t>QoS</a:t>
            </a:r>
            <a:r>
              <a:rPr lang="ru-RU" sz="1600" b="1" dirty="0">
                <a:solidFill>
                  <a:srgbClr val="3677D6"/>
                </a:solidFill>
              </a:rPr>
              <a:t> </a:t>
            </a:r>
            <a:endParaRPr lang="en-US" sz="1600" b="1" dirty="0" smtClean="0">
              <a:solidFill>
                <a:srgbClr val="3677D6"/>
              </a:solidFill>
            </a:endParaRPr>
          </a:p>
          <a:p>
            <a:r>
              <a:rPr lang="ru-RU" sz="1600" b="1" dirty="0" smtClean="0">
                <a:solidFill>
                  <a:srgbClr val="3677D6"/>
                </a:solidFill>
              </a:rPr>
              <a:t>в </a:t>
            </a:r>
            <a:r>
              <a:rPr lang="ru-RU" sz="1600" b="1" dirty="0">
                <a:solidFill>
                  <a:srgbClr val="3677D6"/>
                </a:solidFill>
              </a:rPr>
              <a:t>Республике </a:t>
            </a:r>
            <a:r>
              <a:rPr lang="ru-RU" sz="1600" b="1" dirty="0" smtClean="0">
                <a:solidFill>
                  <a:srgbClr val="3677D6"/>
                </a:solidFill>
              </a:rPr>
              <a:t>Беларусь</a:t>
            </a:r>
            <a:r>
              <a:rPr lang="en-US" sz="1600" b="1" dirty="0" smtClean="0">
                <a:solidFill>
                  <a:srgbClr val="3677D6"/>
                </a:solidFill>
              </a:rPr>
              <a:t>.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5472" y="5065731"/>
            <a:ext cx="108012" cy="10801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707902" y="3041861"/>
            <a:ext cx="51125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677D6"/>
                </a:solidFill>
              </a:rPr>
              <a:t>исследование проблем развития рынка услуг электросвязи, </a:t>
            </a:r>
            <a:r>
              <a:rPr lang="ru-RU" sz="1600" b="1" dirty="0" smtClean="0">
                <a:solidFill>
                  <a:srgbClr val="3677D6"/>
                </a:solidFill>
              </a:rPr>
              <a:t>ИКТ</a:t>
            </a:r>
            <a:r>
              <a:rPr lang="ru-RU" sz="1600" b="1" dirty="0">
                <a:solidFill>
                  <a:srgbClr val="3677D6"/>
                </a:solidFill>
              </a:rPr>
              <a:t>, </a:t>
            </a:r>
            <a:r>
              <a:rPr lang="ru-RU" sz="1600" b="1" dirty="0" smtClean="0">
                <a:solidFill>
                  <a:srgbClr val="3677D6"/>
                </a:solidFill>
              </a:rPr>
              <a:t>цифровой экономики</a:t>
            </a:r>
            <a:r>
              <a:rPr lang="en-US" sz="1600" b="1" dirty="0" smtClean="0">
                <a:solidFill>
                  <a:srgbClr val="3677D6"/>
                </a:solidFill>
              </a:rPr>
              <a:t>;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5472" y="3280243"/>
            <a:ext cx="108012" cy="10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117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1"/>
            <a:ext cx="2915815" cy="68580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05" r="34629" b="7975"/>
          <a:stretch/>
        </p:blipFill>
        <p:spPr>
          <a:xfrm>
            <a:off x="0" y="1556792"/>
            <a:ext cx="2915815" cy="5301208"/>
          </a:xfrm>
          <a:prstGeom prst="rect">
            <a:avLst/>
          </a:prstGeom>
        </p:spPr>
      </p:pic>
      <p:grpSp>
        <p:nvGrpSpPr>
          <p:cNvPr id="3" name="Группа 4"/>
          <p:cNvGrpSpPr/>
          <p:nvPr/>
        </p:nvGrpSpPr>
        <p:grpSpPr>
          <a:xfrm>
            <a:off x="352999" y="5117122"/>
            <a:ext cx="2346793" cy="1346667"/>
            <a:chOff x="352999" y="5117122"/>
            <a:chExt cx="2346793" cy="1346667"/>
          </a:xfrm>
        </p:grpSpPr>
        <p:sp>
          <p:nvSpPr>
            <p:cNvPr id="6" name="TextBox 5"/>
            <p:cNvSpPr txBox="1"/>
            <p:nvPr/>
          </p:nvSpPr>
          <p:spPr>
            <a:xfrm>
              <a:off x="352999" y="5117122"/>
              <a:ext cx="23467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ОАО «Гипросвязь»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7052" y="5589240"/>
              <a:ext cx="22107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aup@giprosvjaz.by</a:t>
              </a:r>
              <a:endPara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0502" y="6063679"/>
              <a:ext cx="15972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giprosvjaz.by</a:t>
              </a:r>
              <a:endParaRPr lang="ru-RU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042" y="363283"/>
            <a:ext cx="2133729" cy="4734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47864" y="839614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Международная деятельность:</a:t>
            </a:r>
            <a:endParaRPr lang="ru-RU" sz="3200" b="1" dirty="0">
              <a:solidFill>
                <a:srgbClr val="3677D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06908" y="2300876"/>
            <a:ext cx="46805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677D6"/>
                </a:solidFill>
              </a:rPr>
              <a:t>обеспечение </a:t>
            </a:r>
            <a:r>
              <a:rPr lang="ru-RU" sz="1600" b="1" dirty="0" smtClean="0">
                <a:solidFill>
                  <a:srgbClr val="3677D6"/>
                </a:solidFill>
              </a:rPr>
              <a:t>международной правовой </a:t>
            </a:r>
            <a:r>
              <a:rPr lang="ru-RU" sz="1600" b="1" dirty="0">
                <a:solidFill>
                  <a:srgbClr val="3677D6"/>
                </a:solidFill>
              </a:rPr>
              <a:t>защиты радиочастотного ресурса Республики Беларусь для спутниковых и наземных </a:t>
            </a:r>
            <a:r>
              <a:rPr lang="ru-RU" sz="1600" b="1" dirty="0" smtClean="0">
                <a:solidFill>
                  <a:srgbClr val="3677D6"/>
                </a:solidFill>
              </a:rPr>
              <a:t>служб</a:t>
            </a:r>
            <a:r>
              <a:rPr lang="en-US" sz="1600" b="1" dirty="0" smtClean="0">
                <a:solidFill>
                  <a:srgbClr val="3677D6"/>
                </a:solidFill>
              </a:rPr>
              <a:t>;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5471" y="2539258"/>
            <a:ext cx="108012" cy="10801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706908" y="4068361"/>
            <a:ext cx="5041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677D6"/>
                </a:solidFill>
              </a:rPr>
              <a:t>подготовка предложений в Позицию Администрации связи Республики Беларусь на Всемирные конференции </a:t>
            </a:r>
            <a:r>
              <a:rPr lang="ru-RU" sz="1600" b="1" dirty="0" smtClean="0">
                <a:solidFill>
                  <a:srgbClr val="3677D6"/>
                </a:solidFill>
              </a:rPr>
              <a:t>радиосвязи</a:t>
            </a:r>
            <a:r>
              <a:rPr lang="en-US" sz="1600" b="1" dirty="0" smtClean="0">
                <a:solidFill>
                  <a:srgbClr val="3677D6"/>
                </a:solidFill>
              </a:rPr>
              <a:t>;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5471" y="4306743"/>
            <a:ext cx="108012" cy="108012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3707902" y="5004465"/>
            <a:ext cx="4969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677D6"/>
                </a:solidFill>
              </a:rPr>
              <a:t>разработка предложений по координации национальных спутниковых </a:t>
            </a:r>
            <a:r>
              <a:rPr lang="ru-RU" sz="1600" b="1" dirty="0" smtClean="0">
                <a:solidFill>
                  <a:srgbClr val="3677D6"/>
                </a:solidFill>
              </a:rPr>
              <a:t>сетей</a:t>
            </a:r>
            <a:r>
              <a:rPr lang="en-US" sz="1600" b="1" dirty="0">
                <a:solidFill>
                  <a:srgbClr val="3677D6"/>
                </a:solidFill>
              </a:rPr>
              <a:t>.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5472" y="5242847"/>
            <a:ext cx="108012" cy="10801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707902" y="3204265"/>
            <a:ext cx="5112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677D6"/>
                </a:solidFill>
              </a:rPr>
              <a:t>участие в работе Исследовательских комиссий Сектора радиосвязи МСЭ и Регионального содружества в области </a:t>
            </a:r>
            <a:r>
              <a:rPr lang="ru-RU" sz="1600" b="1" dirty="0" smtClean="0">
                <a:solidFill>
                  <a:srgbClr val="3677D6"/>
                </a:solidFill>
              </a:rPr>
              <a:t>связи</a:t>
            </a:r>
            <a:r>
              <a:rPr lang="en-US" sz="1600" b="1" dirty="0" smtClean="0">
                <a:solidFill>
                  <a:srgbClr val="3677D6"/>
                </a:solidFill>
              </a:rPr>
              <a:t>;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5472" y="3442647"/>
            <a:ext cx="108012" cy="10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984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165304"/>
            <a:ext cx="9143999" cy="6926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2780928"/>
          </a:xfrm>
          <a:prstGeom prst="rect">
            <a:avLst/>
          </a:prstGeom>
        </p:spPr>
      </p:pic>
      <p:grpSp>
        <p:nvGrpSpPr>
          <p:cNvPr id="3" name="Группа 4"/>
          <p:cNvGrpSpPr/>
          <p:nvPr/>
        </p:nvGrpSpPr>
        <p:grpSpPr>
          <a:xfrm>
            <a:off x="338511" y="6342375"/>
            <a:ext cx="8680181" cy="338554"/>
            <a:chOff x="338511" y="6342375"/>
            <a:chExt cx="8680181" cy="338554"/>
          </a:xfrm>
        </p:grpSpPr>
        <p:sp>
          <p:nvSpPr>
            <p:cNvPr id="6" name="TextBox 5"/>
            <p:cNvSpPr txBox="1"/>
            <p:nvPr/>
          </p:nvSpPr>
          <p:spPr>
            <a:xfrm>
              <a:off x="338511" y="6342375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ОАО «Гипросвязь»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35895" y="6342375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aup@giprosvjaz.by</a:t>
              </a:r>
              <a:endParaRPr lang="ru-RU" sz="1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06524" y="6342375"/>
              <a:ext cx="151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giprosvjaz.by</a:t>
              </a:r>
              <a:endParaRPr lang="ru-RU" sz="16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470" y="363283"/>
            <a:ext cx="1597242" cy="35439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8511" y="980728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Разработка веб-сервисов </a:t>
            </a:r>
          </a:p>
          <a:p>
            <a:r>
              <a:rPr lang="ru-RU" sz="32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платформ:</a:t>
            </a:r>
            <a:endParaRPr lang="ru-RU" sz="32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646"/>
          <a:stretch/>
        </p:blipFill>
        <p:spPr>
          <a:xfrm>
            <a:off x="6948264" y="363283"/>
            <a:ext cx="2195736" cy="302433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6401184"/>
            <a:ext cx="648072" cy="30243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4252" y="363283"/>
            <a:ext cx="874012" cy="905477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667800" y="3356992"/>
            <a:ext cx="6568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677D6"/>
                </a:solidFill>
              </a:rPr>
              <a:t>сайт по подтверждению соответствия средств и услуг электросвязи </a:t>
            </a:r>
            <a:r>
              <a:rPr lang="ru-RU" sz="2000" b="1" dirty="0" smtClean="0">
                <a:solidFill>
                  <a:srgbClr val="3677D6"/>
                </a:solidFill>
              </a:rPr>
              <a:t> (</a:t>
            </a:r>
            <a:r>
              <a:rPr lang="en-US" sz="2000" b="1" dirty="0" smtClean="0">
                <a:solidFill>
                  <a:srgbClr val="3677D6"/>
                </a:solidFill>
              </a:rPr>
              <a:t>e-cert.by</a:t>
            </a:r>
            <a:r>
              <a:rPr lang="ru-RU" sz="2000" b="1" dirty="0" smtClean="0">
                <a:solidFill>
                  <a:srgbClr val="3677D6"/>
                </a:solidFill>
              </a:rPr>
              <a:t>)</a:t>
            </a:r>
            <a:r>
              <a:rPr lang="en-US" sz="2000" b="1" dirty="0" smtClean="0">
                <a:solidFill>
                  <a:srgbClr val="3677D6"/>
                </a:solidFill>
              </a:rPr>
              <a:t>;</a:t>
            </a:r>
            <a:endParaRPr lang="en-US" sz="2000" b="1" dirty="0">
              <a:solidFill>
                <a:srgbClr val="3677D6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363" y="3503041"/>
            <a:ext cx="108012" cy="10801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666973" y="4014195"/>
            <a:ext cx="6065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677D6"/>
                </a:solidFill>
              </a:rPr>
              <a:t>Интернет-магазин РУП «</a:t>
            </a:r>
            <a:r>
              <a:rPr lang="ru-RU" sz="2000" b="1" dirty="0" err="1">
                <a:solidFill>
                  <a:srgbClr val="3677D6"/>
                </a:solidFill>
              </a:rPr>
              <a:t>Белпочта</a:t>
            </a:r>
            <a:r>
              <a:rPr lang="ru-RU" sz="2000" b="1" dirty="0">
                <a:solidFill>
                  <a:srgbClr val="3677D6"/>
                </a:solidFill>
              </a:rPr>
              <a:t>» </a:t>
            </a:r>
            <a:r>
              <a:rPr lang="ru-RU" sz="2000" b="1" dirty="0" smtClean="0">
                <a:solidFill>
                  <a:srgbClr val="3677D6"/>
                </a:solidFill>
              </a:rPr>
              <a:t>(</a:t>
            </a:r>
            <a:r>
              <a:rPr lang="en-US" sz="2000" b="1" dirty="0" smtClean="0">
                <a:solidFill>
                  <a:srgbClr val="3677D6"/>
                </a:solidFill>
              </a:rPr>
              <a:t>shop.belpost.by</a:t>
            </a:r>
            <a:r>
              <a:rPr lang="ru-RU" sz="2000" b="1" dirty="0" smtClean="0">
                <a:solidFill>
                  <a:srgbClr val="3677D6"/>
                </a:solidFill>
              </a:rPr>
              <a:t>)</a:t>
            </a:r>
            <a:r>
              <a:rPr lang="en-US" sz="2000" b="1" dirty="0" smtClean="0">
                <a:solidFill>
                  <a:srgbClr val="3677D6"/>
                </a:solidFill>
              </a:rPr>
              <a:t>;</a:t>
            </a:r>
            <a:endParaRPr lang="en-US" sz="2000" b="1" dirty="0">
              <a:solidFill>
                <a:srgbClr val="3677D6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160244"/>
            <a:ext cx="108012" cy="108012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667800" y="4497515"/>
            <a:ext cx="6065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677D6"/>
                </a:solidFill>
              </a:rPr>
              <a:t>центр спортивной реабилитации </a:t>
            </a:r>
            <a:r>
              <a:rPr lang="ru-RU" sz="2000" b="1" dirty="0" smtClean="0">
                <a:solidFill>
                  <a:srgbClr val="3677D6"/>
                </a:solidFill>
              </a:rPr>
              <a:t>(</a:t>
            </a:r>
            <a:r>
              <a:rPr lang="en-US" sz="2000" b="1" dirty="0" smtClean="0">
                <a:solidFill>
                  <a:srgbClr val="3677D6"/>
                </a:solidFill>
              </a:rPr>
              <a:t>biamed.by</a:t>
            </a:r>
            <a:r>
              <a:rPr lang="ru-RU" sz="2000" b="1" dirty="0" smtClean="0">
                <a:solidFill>
                  <a:srgbClr val="3677D6"/>
                </a:solidFill>
              </a:rPr>
              <a:t>)</a:t>
            </a:r>
            <a:r>
              <a:rPr lang="en-US" sz="2000" b="1" dirty="0" smtClean="0">
                <a:solidFill>
                  <a:srgbClr val="3677D6"/>
                </a:solidFill>
              </a:rPr>
              <a:t>;</a:t>
            </a:r>
            <a:endParaRPr lang="en-US" sz="2000" b="1" dirty="0">
              <a:solidFill>
                <a:srgbClr val="3677D6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926" y="4661090"/>
            <a:ext cx="108012" cy="108012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666972" y="4941168"/>
            <a:ext cx="6839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3677D6"/>
                </a:solidFill>
              </a:rPr>
              <a:t>в</a:t>
            </a:r>
            <a:r>
              <a:rPr lang="ru-RU" sz="2000" b="1" dirty="0" err="1" smtClean="0">
                <a:solidFill>
                  <a:srgbClr val="3677D6"/>
                </a:solidFill>
              </a:rPr>
              <a:t>еб-сайт</a:t>
            </a:r>
            <a:r>
              <a:rPr lang="ru-RU" sz="2000" b="1" dirty="0" smtClean="0">
                <a:solidFill>
                  <a:srgbClr val="3677D6"/>
                </a:solidFill>
              </a:rPr>
              <a:t> </a:t>
            </a:r>
            <a:r>
              <a:rPr lang="ru-RU" sz="2000" b="1" dirty="0">
                <a:solidFill>
                  <a:srgbClr val="3677D6"/>
                </a:solidFill>
              </a:rPr>
              <a:t>«Региональные инициативы для стран СНГ</a:t>
            </a:r>
            <a:r>
              <a:rPr lang="ru-RU" sz="2000" b="1" dirty="0" smtClean="0">
                <a:solidFill>
                  <a:srgbClr val="3677D6"/>
                </a:solidFill>
              </a:rPr>
              <a:t>»</a:t>
            </a:r>
            <a:r>
              <a:rPr lang="en-US" sz="2000" b="1" dirty="0" smtClean="0">
                <a:solidFill>
                  <a:srgbClr val="3677D6"/>
                </a:solidFill>
              </a:rPr>
              <a:t>.</a:t>
            </a:r>
            <a:endParaRPr lang="ru-RU" sz="2000" b="1" dirty="0">
              <a:solidFill>
                <a:srgbClr val="3677D6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5087217"/>
            <a:ext cx="108012" cy="10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852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"/>
            <a:ext cx="9143999" cy="6858001"/>
          </a:xfrm>
          <a:prstGeom prst="rect">
            <a:avLst/>
          </a:prstGeom>
        </p:spPr>
      </p:pic>
      <p:grpSp>
        <p:nvGrpSpPr>
          <p:cNvPr id="3" name="Группа 4"/>
          <p:cNvGrpSpPr/>
          <p:nvPr/>
        </p:nvGrpSpPr>
        <p:grpSpPr>
          <a:xfrm>
            <a:off x="338511" y="6342375"/>
            <a:ext cx="8680181" cy="338554"/>
            <a:chOff x="338511" y="6342375"/>
            <a:chExt cx="8680181" cy="338554"/>
          </a:xfrm>
        </p:grpSpPr>
        <p:sp>
          <p:nvSpPr>
            <p:cNvPr id="6" name="TextBox 5"/>
            <p:cNvSpPr txBox="1"/>
            <p:nvPr/>
          </p:nvSpPr>
          <p:spPr>
            <a:xfrm>
              <a:off x="338511" y="6342375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ОАО «Гипросвязь»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35895" y="6342375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aup@giprosvjaz.by</a:t>
              </a:r>
              <a:endParaRPr lang="ru-RU" sz="1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06524" y="6342375"/>
              <a:ext cx="151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giprosvjaz.by</a:t>
              </a:r>
              <a:endParaRPr lang="ru-RU" sz="16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815"/>
          <a:stretch/>
        </p:blipFill>
        <p:spPr>
          <a:xfrm>
            <a:off x="0" y="631944"/>
            <a:ext cx="1754564" cy="316200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470" y="363283"/>
            <a:ext cx="1597242" cy="3543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620688"/>
            <a:ext cx="1253611" cy="15830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372"/>
          <a:stretch/>
        </p:blipFill>
        <p:spPr>
          <a:xfrm>
            <a:off x="7259752" y="4451197"/>
            <a:ext cx="1884247" cy="173523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544"/>
          <a:stretch/>
        </p:blipFill>
        <p:spPr>
          <a:xfrm>
            <a:off x="1181091" y="0"/>
            <a:ext cx="4768950" cy="121240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459" t="47544" r="-1"/>
          <a:stretch/>
        </p:blipFill>
        <p:spPr>
          <a:xfrm>
            <a:off x="0" y="4581128"/>
            <a:ext cx="1599582" cy="12124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3527" y="2651428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ОАО «</a:t>
            </a:r>
            <a:r>
              <a:rPr lang="ru-RU" sz="32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Гипросвязь</a:t>
            </a:r>
            <a:r>
              <a:rPr 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действует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орган по сертификации средств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 услуг электросвязи</a:t>
            </a:r>
            <a:endParaRPr lang="ru-RU" sz="32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4252" y="363283"/>
            <a:ext cx="874012" cy="90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527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1"/>
            <a:ext cx="2915815" cy="68580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05" r="34629" b="7975"/>
          <a:stretch/>
        </p:blipFill>
        <p:spPr>
          <a:xfrm>
            <a:off x="0" y="1556792"/>
            <a:ext cx="2915815" cy="5301208"/>
          </a:xfrm>
          <a:prstGeom prst="rect">
            <a:avLst/>
          </a:prstGeom>
        </p:spPr>
      </p:pic>
      <p:grpSp>
        <p:nvGrpSpPr>
          <p:cNvPr id="3" name="Группа 4"/>
          <p:cNvGrpSpPr/>
          <p:nvPr/>
        </p:nvGrpSpPr>
        <p:grpSpPr>
          <a:xfrm>
            <a:off x="352999" y="5117122"/>
            <a:ext cx="2346793" cy="1346667"/>
            <a:chOff x="352999" y="5117122"/>
            <a:chExt cx="2346793" cy="1346667"/>
          </a:xfrm>
        </p:grpSpPr>
        <p:sp>
          <p:nvSpPr>
            <p:cNvPr id="6" name="TextBox 5"/>
            <p:cNvSpPr txBox="1"/>
            <p:nvPr/>
          </p:nvSpPr>
          <p:spPr>
            <a:xfrm>
              <a:off x="352999" y="5117122"/>
              <a:ext cx="23467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ОАО «Гипросвязь»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7052" y="5589240"/>
              <a:ext cx="22107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aup@giprosvjaz.by</a:t>
              </a:r>
              <a:endPara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0502" y="6063679"/>
              <a:ext cx="15972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giprosvjaz.by</a:t>
              </a:r>
              <a:endParaRPr lang="ru-RU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042" y="363283"/>
            <a:ext cx="2133729" cy="4734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47864" y="839614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Орган по сертификации средств и услуг электросвязи:</a:t>
            </a:r>
            <a:endParaRPr lang="ru-RU" sz="3200" b="1" dirty="0">
              <a:solidFill>
                <a:srgbClr val="3677D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06908" y="2300876"/>
            <a:ext cx="46805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677D6"/>
                </a:solidFill>
              </a:rPr>
              <a:t>подтверждение соответствия средств электросвязи </a:t>
            </a:r>
            <a:r>
              <a:rPr lang="ru-RU" sz="1600" b="1" dirty="0" smtClean="0">
                <a:solidFill>
                  <a:srgbClr val="3677D6"/>
                </a:solidFill>
              </a:rPr>
              <a:t>требованиям ТР </a:t>
            </a:r>
            <a:r>
              <a:rPr lang="ru-RU" sz="1600" b="1" dirty="0">
                <a:solidFill>
                  <a:srgbClr val="3677D6"/>
                </a:solidFill>
              </a:rPr>
              <a:t>2018/024/BY «Средства электросвязи. Безопасность</a:t>
            </a:r>
            <a:r>
              <a:rPr lang="ru-RU" sz="1600" b="1" dirty="0" smtClean="0">
                <a:solidFill>
                  <a:srgbClr val="3677D6"/>
                </a:solidFill>
              </a:rPr>
              <a:t>»</a:t>
            </a:r>
            <a:r>
              <a:rPr lang="en-US" sz="1600" b="1" dirty="0" smtClean="0">
                <a:solidFill>
                  <a:srgbClr val="3677D6"/>
                </a:solidFill>
              </a:rPr>
              <a:t>;</a:t>
            </a:r>
            <a:r>
              <a:rPr lang="ru-RU" sz="1600" b="1" dirty="0" smtClean="0">
                <a:solidFill>
                  <a:srgbClr val="3677D6"/>
                </a:solidFill>
              </a:rPr>
              <a:t> 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5472" y="2662368"/>
            <a:ext cx="108012" cy="10801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706908" y="4788441"/>
            <a:ext cx="5041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3677D6"/>
                </a:solidFill>
              </a:rPr>
              <a:t>сертификация </a:t>
            </a:r>
            <a:r>
              <a:rPr lang="ru-RU" sz="1600" b="1" dirty="0">
                <a:solidFill>
                  <a:srgbClr val="3677D6"/>
                </a:solidFill>
              </a:rPr>
              <a:t>бытового и офисного оборудования по требованиям энергетической эффективности в Национальной системе подтверждения соответствия Республики </a:t>
            </a:r>
            <a:r>
              <a:rPr lang="ru-RU" sz="1600" b="1" dirty="0" smtClean="0">
                <a:solidFill>
                  <a:srgbClr val="3677D6"/>
                </a:solidFill>
              </a:rPr>
              <a:t>Беларусь</a:t>
            </a:r>
            <a:r>
              <a:rPr lang="en-US" sz="1600" b="1" dirty="0" smtClean="0">
                <a:solidFill>
                  <a:srgbClr val="3677D6"/>
                </a:solidFill>
              </a:rPr>
              <a:t>.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5471" y="5273044"/>
            <a:ext cx="108012" cy="10801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707902" y="3140968"/>
            <a:ext cx="51125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677D6"/>
                </a:solidFill>
              </a:rPr>
              <a:t>подтверждение соответствия средств электросвязи требованиям технических регламентов Таможенного союза «О безопасности </a:t>
            </a:r>
            <a:r>
              <a:rPr lang="ru-RU" sz="1600" b="1" dirty="0" smtClean="0">
                <a:solidFill>
                  <a:srgbClr val="3677D6"/>
                </a:solidFill>
              </a:rPr>
              <a:t>низковольтного оборудования</a:t>
            </a:r>
            <a:r>
              <a:rPr lang="ru-RU" sz="1600" b="1" dirty="0">
                <a:solidFill>
                  <a:srgbClr val="3677D6"/>
                </a:solidFill>
              </a:rPr>
              <a:t>» (ТР ТС 004/2011), «Электромагнитная совместимость технических   средств» </a:t>
            </a:r>
            <a:endParaRPr lang="ru-RU" sz="1600" b="1" dirty="0" smtClean="0">
              <a:solidFill>
                <a:srgbClr val="3677D6"/>
              </a:solidFill>
            </a:endParaRPr>
          </a:p>
          <a:p>
            <a:r>
              <a:rPr lang="ru-RU" sz="1600" b="1" dirty="0" smtClean="0">
                <a:solidFill>
                  <a:srgbClr val="3677D6"/>
                </a:solidFill>
              </a:rPr>
              <a:t>(</a:t>
            </a:r>
            <a:r>
              <a:rPr lang="ru-RU" sz="1600" b="1" dirty="0">
                <a:solidFill>
                  <a:srgbClr val="3677D6"/>
                </a:solidFill>
              </a:rPr>
              <a:t>ТР </a:t>
            </a:r>
            <a:r>
              <a:rPr lang="ru-RU" sz="1600" b="1" dirty="0" smtClean="0">
                <a:solidFill>
                  <a:srgbClr val="3677D6"/>
                </a:solidFill>
              </a:rPr>
              <a:t>ТС 020/2011)</a:t>
            </a:r>
            <a:r>
              <a:rPr lang="en-US" sz="1600" b="1" dirty="0" smtClean="0">
                <a:solidFill>
                  <a:srgbClr val="3677D6"/>
                </a:solidFill>
              </a:rPr>
              <a:t>;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5472" y="3871792"/>
            <a:ext cx="108012" cy="10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594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165304"/>
            <a:ext cx="9143999" cy="6926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3999" cy="3535273"/>
          </a:xfrm>
          <a:prstGeom prst="rect">
            <a:avLst/>
          </a:prstGeom>
        </p:spPr>
      </p:pic>
      <p:grpSp>
        <p:nvGrpSpPr>
          <p:cNvPr id="3" name="Группа 4"/>
          <p:cNvGrpSpPr/>
          <p:nvPr/>
        </p:nvGrpSpPr>
        <p:grpSpPr>
          <a:xfrm>
            <a:off x="338511" y="6342375"/>
            <a:ext cx="8680181" cy="338554"/>
            <a:chOff x="338511" y="6342375"/>
            <a:chExt cx="8680181" cy="338554"/>
          </a:xfrm>
        </p:grpSpPr>
        <p:sp>
          <p:nvSpPr>
            <p:cNvPr id="6" name="TextBox 5"/>
            <p:cNvSpPr txBox="1"/>
            <p:nvPr/>
          </p:nvSpPr>
          <p:spPr>
            <a:xfrm>
              <a:off x="338511" y="6342375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ОАО «Гипросвязь»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35895" y="6342375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aup@giprosvjaz.by</a:t>
              </a:r>
              <a:endParaRPr lang="ru-RU" sz="1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06524" y="6342375"/>
              <a:ext cx="151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giprosvjaz.by</a:t>
              </a:r>
              <a:endParaRPr lang="ru-RU" sz="16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470" y="363283"/>
            <a:ext cx="1597242" cy="35439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8511" y="980728"/>
            <a:ext cx="84969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Орган по сертификации средств и услуг </a:t>
            </a:r>
            <a:r>
              <a:rPr lang="ru-RU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электросвязи </a:t>
            </a:r>
            <a:r>
              <a:rPr lang="ru-RU" sz="30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работает </a:t>
            </a:r>
          </a:p>
          <a:p>
            <a:r>
              <a:rPr lang="ru-RU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 аккредитованными научно-</a:t>
            </a:r>
          </a:p>
          <a:p>
            <a:r>
              <a:rPr lang="ru-RU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исследовательскими </a:t>
            </a:r>
          </a:p>
          <a:p>
            <a:r>
              <a:rPr lang="ru-RU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 испытательными лабораториями:</a:t>
            </a:r>
            <a:endParaRPr lang="ru-RU" sz="30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646"/>
          <a:stretch/>
        </p:blipFill>
        <p:spPr>
          <a:xfrm>
            <a:off x="6948264" y="363283"/>
            <a:ext cx="2195736" cy="302433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6401184"/>
            <a:ext cx="648072" cy="30243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4252" y="363283"/>
            <a:ext cx="874012" cy="905477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667800" y="3759714"/>
            <a:ext cx="6280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677D6"/>
                </a:solidFill>
              </a:rPr>
              <a:t>научно-исследовательская </a:t>
            </a:r>
            <a:r>
              <a:rPr lang="ru-RU" b="1" dirty="0">
                <a:solidFill>
                  <a:srgbClr val="3677D6"/>
                </a:solidFill>
              </a:rPr>
              <a:t>и испытательная лаборатория терминального оборудования (НИИЛ ТО</a:t>
            </a:r>
            <a:r>
              <a:rPr lang="ru-RU" b="1" dirty="0" smtClean="0">
                <a:solidFill>
                  <a:srgbClr val="3677D6"/>
                </a:solidFill>
              </a:rPr>
              <a:t>)</a:t>
            </a:r>
            <a:r>
              <a:rPr lang="en-US" b="1" dirty="0" smtClean="0">
                <a:solidFill>
                  <a:srgbClr val="3677D6"/>
                </a:solidFill>
              </a:rPr>
              <a:t>;</a:t>
            </a:r>
            <a:endParaRPr lang="ru-RU" b="1" dirty="0">
              <a:solidFill>
                <a:srgbClr val="3677D6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363" y="4028874"/>
            <a:ext cx="108012" cy="10801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666972" y="4521893"/>
            <a:ext cx="6839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677D6"/>
                </a:solidFill>
              </a:rPr>
              <a:t>научно-исследовательская </a:t>
            </a:r>
            <a:r>
              <a:rPr lang="ru-RU" b="1" dirty="0">
                <a:solidFill>
                  <a:srgbClr val="3677D6"/>
                </a:solidFill>
              </a:rPr>
              <a:t>и испытательная лаборатория электромагнитных измерений (НИИЛ </a:t>
            </a:r>
            <a:r>
              <a:rPr lang="ru-RU" b="1" dirty="0" smtClean="0">
                <a:solidFill>
                  <a:srgbClr val="3677D6"/>
                </a:solidFill>
              </a:rPr>
              <a:t>ЭМИ)</a:t>
            </a:r>
            <a:r>
              <a:rPr lang="en-US" b="1" dirty="0" smtClean="0">
                <a:solidFill>
                  <a:srgbClr val="3677D6"/>
                </a:solidFill>
              </a:rPr>
              <a:t>;</a:t>
            </a:r>
            <a:endParaRPr lang="ru-RU" b="1" dirty="0">
              <a:solidFill>
                <a:srgbClr val="3677D6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791053"/>
            <a:ext cx="108012" cy="108012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666971" y="5259977"/>
            <a:ext cx="6839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677D6"/>
                </a:solidFill>
              </a:rPr>
              <a:t>научно-исследовательская </a:t>
            </a:r>
            <a:r>
              <a:rPr lang="ru-RU" b="1" dirty="0">
                <a:solidFill>
                  <a:srgbClr val="3677D6"/>
                </a:solidFill>
              </a:rPr>
              <a:t>лаборатория систем </a:t>
            </a:r>
            <a:endParaRPr lang="ru-RU" b="1" dirty="0" smtClean="0">
              <a:solidFill>
                <a:srgbClr val="3677D6"/>
              </a:solidFill>
            </a:endParaRPr>
          </a:p>
          <a:p>
            <a:r>
              <a:rPr lang="ru-RU" b="1" dirty="0" smtClean="0">
                <a:solidFill>
                  <a:srgbClr val="3677D6"/>
                </a:solidFill>
              </a:rPr>
              <a:t>и </a:t>
            </a:r>
            <a:r>
              <a:rPr lang="ru-RU" b="1" dirty="0">
                <a:solidFill>
                  <a:srgbClr val="3677D6"/>
                </a:solidFill>
              </a:rPr>
              <a:t>устройств связи (НИЛ СУС</a:t>
            </a:r>
            <a:r>
              <a:rPr lang="ru-RU" b="1" dirty="0" smtClean="0">
                <a:solidFill>
                  <a:srgbClr val="3677D6"/>
                </a:solidFill>
              </a:rPr>
              <a:t>)</a:t>
            </a:r>
            <a:r>
              <a:rPr lang="en-US" b="1" dirty="0" smtClean="0">
                <a:solidFill>
                  <a:srgbClr val="3677D6"/>
                </a:solidFill>
              </a:rPr>
              <a:t>.</a:t>
            </a:r>
            <a:endParaRPr lang="ru-RU" b="1" dirty="0">
              <a:solidFill>
                <a:srgbClr val="3677D6"/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5" y="5529137"/>
            <a:ext cx="108012" cy="10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026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1"/>
            <a:ext cx="2915815" cy="68580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05" r="34629" b="7975"/>
          <a:stretch/>
        </p:blipFill>
        <p:spPr>
          <a:xfrm>
            <a:off x="0" y="1556792"/>
            <a:ext cx="2915815" cy="5301208"/>
          </a:xfrm>
          <a:prstGeom prst="rect">
            <a:avLst/>
          </a:prstGeom>
        </p:spPr>
      </p:pic>
      <p:grpSp>
        <p:nvGrpSpPr>
          <p:cNvPr id="3" name="Группа 4"/>
          <p:cNvGrpSpPr/>
          <p:nvPr/>
        </p:nvGrpSpPr>
        <p:grpSpPr>
          <a:xfrm>
            <a:off x="352999" y="5117122"/>
            <a:ext cx="2346793" cy="1346667"/>
            <a:chOff x="352999" y="5117122"/>
            <a:chExt cx="2346793" cy="1346667"/>
          </a:xfrm>
        </p:grpSpPr>
        <p:sp>
          <p:nvSpPr>
            <p:cNvPr id="6" name="TextBox 5"/>
            <p:cNvSpPr txBox="1"/>
            <p:nvPr/>
          </p:nvSpPr>
          <p:spPr>
            <a:xfrm>
              <a:off x="352999" y="5117122"/>
              <a:ext cx="23467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ОАО «Гипросвязь»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7052" y="5589240"/>
              <a:ext cx="22107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aup@giprosvjaz.by</a:t>
              </a:r>
              <a:endPara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0502" y="6063679"/>
              <a:ext cx="15972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giprosvjaz.by</a:t>
              </a:r>
              <a:endParaRPr lang="ru-RU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042" y="363283"/>
            <a:ext cx="2133729" cy="4734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47864" y="839614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НИИЛ ТО </a:t>
            </a:r>
          </a:p>
          <a:p>
            <a:r>
              <a:rPr lang="ru-RU" sz="3200" b="1" dirty="0" smtClean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проводит испытания:</a:t>
            </a:r>
            <a:endParaRPr lang="ru-RU" sz="3200" b="1" dirty="0">
              <a:solidFill>
                <a:srgbClr val="3677D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07902" y="2547097"/>
            <a:ext cx="46805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677D6"/>
                </a:solidFill>
              </a:rPr>
              <a:t>оборудования цифрового абонентского </a:t>
            </a:r>
            <a:r>
              <a:rPr lang="ru-RU" sz="1600" b="1" dirty="0" smtClean="0">
                <a:solidFill>
                  <a:srgbClr val="3677D6"/>
                </a:solidFill>
              </a:rPr>
              <a:t>доступа</a:t>
            </a:r>
            <a:r>
              <a:rPr lang="en-US" sz="1600" b="1" dirty="0" smtClean="0">
                <a:solidFill>
                  <a:srgbClr val="3677D6"/>
                </a:solidFill>
              </a:rPr>
              <a:t>;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5472" y="2662368"/>
            <a:ext cx="108012" cy="10801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706908" y="3789040"/>
            <a:ext cx="5041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677D6"/>
                </a:solidFill>
              </a:rPr>
              <a:t>оборудования цифровых систем передачи синхронной </a:t>
            </a:r>
            <a:r>
              <a:rPr lang="ru-RU" sz="1600" b="1" dirty="0" smtClean="0">
                <a:solidFill>
                  <a:srgbClr val="3677D6"/>
                </a:solidFill>
              </a:rPr>
              <a:t>и </a:t>
            </a:r>
            <a:r>
              <a:rPr lang="ru-RU" sz="1600" b="1" dirty="0">
                <a:solidFill>
                  <a:srgbClr val="3677D6"/>
                </a:solidFill>
              </a:rPr>
              <a:t>плезиохронной цифровой </a:t>
            </a:r>
            <a:r>
              <a:rPr lang="ru-RU" sz="1600" b="1" dirty="0" smtClean="0">
                <a:solidFill>
                  <a:srgbClr val="3677D6"/>
                </a:solidFill>
              </a:rPr>
              <a:t>иерархии</a:t>
            </a:r>
            <a:r>
              <a:rPr lang="en-US" sz="1600" b="1" dirty="0" smtClean="0">
                <a:solidFill>
                  <a:srgbClr val="3677D6"/>
                </a:solidFill>
              </a:rPr>
              <a:t>;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4477" y="4027422"/>
            <a:ext cx="108012" cy="10801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706908" y="3068960"/>
            <a:ext cx="51125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677D6"/>
                </a:solidFill>
              </a:rPr>
              <a:t>оборудования коммутации и </a:t>
            </a:r>
            <a:r>
              <a:rPr lang="ru-RU" sz="1600" b="1" dirty="0" smtClean="0">
                <a:solidFill>
                  <a:srgbClr val="3677D6"/>
                </a:solidFill>
              </a:rPr>
              <a:t>маршрутизации</a:t>
            </a:r>
          </a:p>
          <a:p>
            <a:r>
              <a:rPr lang="ru-RU" sz="1600" b="1" dirty="0" smtClean="0">
                <a:solidFill>
                  <a:srgbClr val="3677D6"/>
                </a:solidFill>
              </a:rPr>
              <a:t>пакетов данных</a:t>
            </a:r>
            <a:r>
              <a:rPr lang="en-US" sz="1600" b="1" dirty="0" smtClean="0">
                <a:solidFill>
                  <a:srgbClr val="3677D6"/>
                </a:solidFill>
              </a:rPr>
              <a:t>;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5472" y="3248980"/>
            <a:ext cx="108012" cy="10801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706908" y="4516757"/>
            <a:ext cx="5041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677D6"/>
                </a:solidFill>
              </a:rPr>
              <a:t>учрежденческо-производственных автоматических телефонных </a:t>
            </a:r>
            <a:r>
              <a:rPr lang="ru-RU" sz="1600" b="1" dirty="0" smtClean="0">
                <a:solidFill>
                  <a:srgbClr val="3677D6"/>
                </a:solidFill>
              </a:rPr>
              <a:t>станций</a:t>
            </a:r>
            <a:r>
              <a:rPr lang="en-US" sz="1600" b="1" dirty="0" smtClean="0">
                <a:solidFill>
                  <a:srgbClr val="3677D6"/>
                </a:solidFill>
              </a:rPr>
              <a:t>;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4477" y="4755139"/>
            <a:ext cx="108012" cy="10801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707902" y="5301208"/>
            <a:ext cx="5041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rgbClr val="3677D6"/>
                </a:solidFill>
              </a:rPr>
              <a:t>м</a:t>
            </a:r>
            <a:r>
              <a:rPr lang="ru-RU" sz="1600" b="1" dirty="0" err="1" smtClean="0">
                <a:solidFill>
                  <a:srgbClr val="3677D6"/>
                </a:solidFill>
              </a:rPr>
              <a:t>едиашлюзов</a:t>
            </a:r>
            <a:r>
              <a:rPr lang="en-US" sz="1600" b="1" dirty="0" smtClean="0">
                <a:solidFill>
                  <a:srgbClr val="3677D6"/>
                </a:solidFill>
              </a:rPr>
              <a:t>.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5471" y="5416479"/>
            <a:ext cx="108012" cy="10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10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1"/>
            <a:ext cx="2915815" cy="68580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05" r="34629" b="7975"/>
          <a:stretch/>
        </p:blipFill>
        <p:spPr>
          <a:xfrm>
            <a:off x="0" y="1556792"/>
            <a:ext cx="2915815" cy="5301208"/>
          </a:xfrm>
          <a:prstGeom prst="rect">
            <a:avLst/>
          </a:prstGeom>
        </p:spPr>
      </p:pic>
      <p:grpSp>
        <p:nvGrpSpPr>
          <p:cNvPr id="3" name="Группа 4"/>
          <p:cNvGrpSpPr/>
          <p:nvPr/>
        </p:nvGrpSpPr>
        <p:grpSpPr>
          <a:xfrm>
            <a:off x="352999" y="5117122"/>
            <a:ext cx="2346793" cy="1346667"/>
            <a:chOff x="352999" y="5117122"/>
            <a:chExt cx="2346793" cy="1346667"/>
          </a:xfrm>
        </p:grpSpPr>
        <p:sp>
          <p:nvSpPr>
            <p:cNvPr id="6" name="TextBox 5"/>
            <p:cNvSpPr txBox="1"/>
            <p:nvPr/>
          </p:nvSpPr>
          <p:spPr>
            <a:xfrm>
              <a:off x="352999" y="5117122"/>
              <a:ext cx="23467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ОАО «Гипросвязь»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7052" y="5589240"/>
              <a:ext cx="22107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aup@giprosvjaz.by</a:t>
              </a:r>
              <a:endPara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0502" y="6063679"/>
              <a:ext cx="15972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giprosvjaz.by</a:t>
              </a:r>
              <a:endParaRPr lang="ru-RU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042" y="363283"/>
            <a:ext cx="2133729" cy="4734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47864" y="839614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НИИЛ ТО </a:t>
            </a:r>
          </a:p>
          <a:p>
            <a:r>
              <a:rPr lang="ru-RU" sz="3200" b="1" dirty="0" smtClean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проводит испытания:</a:t>
            </a:r>
            <a:endParaRPr lang="ru-RU" sz="3200" b="1" dirty="0">
              <a:solidFill>
                <a:srgbClr val="3677D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07902" y="2060848"/>
            <a:ext cx="46805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677D6"/>
                </a:solidFill>
              </a:rPr>
              <a:t>средств электросвязи и других технических средств на помехоустойчивость в соответствии</a:t>
            </a:r>
            <a:br>
              <a:rPr lang="ru-RU" sz="1600" b="1" dirty="0">
                <a:solidFill>
                  <a:srgbClr val="3677D6"/>
                </a:solidFill>
              </a:rPr>
            </a:br>
            <a:r>
              <a:rPr lang="ru-RU" sz="1600" b="1" dirty="0" smtClean="0">
                <a:solidFill>
                  <a:srgbClr val="3677D6"/>
                </a:solidFill>
              </a:rPr>
              <a:t>с </a:t>
            </a:r>
            <a:r>
              <a:rPr lang="ru-RU" sz="1600" b="1" dirty="0">
                <a:solidFill>
                  <a:srgbClr val="3677D6"/>
                </a:solidFill>
              </a:rPr>
              <a:t>требованиями ГОСТ CISPR 24-2013, ГОСТ 32123.3-2013, ГОСТ 30804.6.1-2013, ГОСТ 30804.6.2-2013, ГОСТ 32133.2-2013 </a:t>
            </a:r>
            <a:r>
              <a:rPr lang="ru-RU" sz="1600" b="1" dirty="0" smtClean="0">
                <a:solidFill>
                  <a:srgbClr val="3677D6"/>
                </a:solidFill>
              </a:rPr>
              <a:t>и </a:t>
            </a:r>
            <a:r>
              <a:rPr lang="ru-RU" sz="1600" b="1" dirty="0">
                <a:solidFill>
                  <a:srgbClr val="3677D6"/>
                </a:solidFill>
              </a:rPr>
              <a:t>TP TC </a:t>
            </a:r>
            <a:r>
              <a:rPr lang="ru-RU" sz="1600" b="1" dirty="0" smtClean="0">
                <a:solidFill>
                  <a:srgbClr val="3677D6"/>
                </a:solidFill>
              </a:rPr>
              <a:t>020/2011</a:t>
            </a:r>
            <a:r>
              <a:rPr lang="en-US" sz="1600" b="1" dirty="0" smtClean="0">
                <a:solidFill>
                  <a:srgbClr val="3677D6"/>
                </a:solidFill>
              </a:rPr>
              <a:t>;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4477" y="2668561"/>
            <a:ext cx="108012" cy="10801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706908" y="3429000"/>
            <a:ext cx="5041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677D6"/>
                </a:solidFill>
              </a:rPr>
              <a:t>средств электросвязи на стойкость </a:t>
            </a:r>
            <a:br>
              <a:rPr lang="ru-RU" sz="1600" b="1" dirty="0">
                <a:solidFill>
                  <a:srgbClr val="3677D6"/>
                </a:solidFill>
              </a:rPr>
            </a:br>
            <a:r>
              <a:rPr lang="ru-RU" sz="1600" b="1" dirty="0">
                <a:solidFill>
                  <a:srgbClr val="3677D6"/>
                </a:solidFill>
              </a:rPr>
              <a:t>к перенапряжениям и сверхтокам в соответствии </a:t>
            </a:r>
            <a:endParaRPr lang="ru-RU" sz="1600" b="1" dirty="0" smtClean="0">
              <a:solidFill>
                <a:srgbClr val="3677D6"/>
              </a:solidFill>
            </a:endParaRPr>
          </a:p>
          <a:p>
            <a:r>
              <a:rPr lang="ru-RU" sz="1600" b="1" dirty="0" smtClean="0">
                <a:solidFill>
                  <a:srgbClr val="3677D6"/>
                </a:solidFill>
              </a:rPr>
              <a:t>с </a:t>
            </a:r>
            <a:r>
              <a:rPr lang="ru-RU" sz="1600" b="1" dirty="0">
                <a:solidFill>
                  <a:srgbClr val="3677D6"/>
                </a:solidFill>
              </a:rPr>
              <a:t>требованиями Рекомендаций ITU-T К.20, К.21, К.44, К.45, СТБ </a:t>
            </a:r>
            <a:r>
              <a:rPr lang="ru-RU" sz="1600" b="1" dirty="0" smtClean="0">
                <a:solidFill>
                  <a:srgbClr val="3677D6"/>
                </a:solidFill>
              </a:rPr>
              <a:t>2501-2017, СТБ 2506-2017</a:t>
            </a:r>
            <a:r>
              <a:rPr lang="en-US" sz="1600" b="1" dirty="0" smtClean="0">
                <a:solidFill>
                  <a:srgbClr val="3677D6"/>
                </a:solidFill>
              </a:rPr>
              <a:t>;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4477" y="3913603"/>
            <a:ext cx="108012" cy="10801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706908" y="4581128"/>
            <a:ext cx="5041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677D6"/>
                </a:solidFill>
              </a:rPr>
              <a:t>средств электросвязи на безопасность в соответствии с требованиями  ГОСТ IEC 60950-1-2014 и TP TC </a:t>
            </a:r>
            <a:r>
              <a:rPr lang="ru-RU" sz="1600" b="1" dirty="0" smtClean="0">
                <a:solidFill>
                  <a:srgbClr val="3677D6"/>
                </a:solidFill>
              </a:rPr>
              <a:t>004/2011</a:t>
            </a:r>
            <a:r>
              <a:rPr lang="en-US" sz="1600" b="1" dirty="0" smtClean="0">
                <a:solidFill>
                  <a:srgbClr val="3677D6"/>
                </a:solidFill>
              </a:rPr>
              <a:t>;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4477" y="4942620"/>
            <a:ext cx="108012" cy="10801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707902" y="5517232"/>
            <a:ext cx="5041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677D6"/>
                </a:solidFill>
              </a:rPr>
              <a:t>средств электросвязи, подпадающих под действие                                         ТР 024/2018/BY, в </a:t>
            </a:r>
            <a:r>
              <a:rPr lang="ru-RU" sz="1600" b="1" dirty="0" smtClean="0">
                <a:solidFill>
                  <a:srgbClr val="3677D6"/>
                </a:solidFill>
              </a:rPr>
              <a:t>т. ч. </a:t>
            </a:r>
            <a:r>
              <a:rPr lang="ru-RU" sz="1600" b="1" dirty="0">
                <a:solidFill>
                  <a:srgbClr val="3677D6"/>
                </a:solidFill>
              </a:rPr>
              <a:t>входящих в состав другого </a:t>
            </a:r>
            <a:r>
              <a:rPr lang="ru-RU" sz="1600" b="1" dirty="0" smtClean="0">
                <a:solidFill>
                  <a:srgbClr val="3677D6"/>
                </a:solidFill>
              </a:rPr>
              <a:t>оборудования</a:t>
            </a:r>
            <a:r>
              <a:rPr lang="en-US" sz="1600" b="1" dirty="0" smtClean="0">
                <a:solidFill>
                  <a:srgbClr val="3677D6"/>
                </a:solidFill>
              </a:rPr>
              <a:t>.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4477" y="5878724"/>
            <a:ext cx="108012" cy="10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555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1"/>
            <a:ext cx="2915815" cy="68580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05" r="34629" b="7975"/>
          <a:stretch/>
        </p:blipFill>
        <p:spPr>
          <a:xfrm>
            <a:off x="0" y="1556792"/>
            <a:ext cx="2915815" cy="5301208"/>
          </a:xfrm>
          <a:prstGeom prst="rect">
            <a:avLst/>
          </a:prstGeom>
        </p:spPr>
      </p:pic>
      <p:grpSp>
        <p:nvGrpSpPr>
          <p:cNvPr id="3" name="Группа 4"/>
          <p:cNvGrpSpPr/>
          <p:nvPr/>
        </p:nvGrpSpPr>
        <p:grpSpPr>
          <a:xfrm>
            <a:off x="352999" y="5117122"/>
            <a:ext cx="2346793" cy="1346667"/>
            <a:chOff x="352999" y="5117122"/>
            <a:chExt cx="2346793" cy="1346667"/>
          </a:xfrm>
        </p:grpSpPr>
        <p:sp>
          <p:nvSpPr>
            <p:cNvPr id="6" name="TextBox 5"/>
            <p:cNvSpPr txBox="1"/>
            <p:nvPr/>
          </p:nvSpPr>
          <p:spPr>
            <a:xfrm>
              <a:off x="352999" y="5117122"/>
              <a:ext cx="23467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ОАО «Гипросвязь»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7052" y="5589240"/>
              <a:ext cx="22107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aup@giprosvjaz.by</a:t>
              </a:r>
              <a:endPara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0502" y="6063679"/>
              <a:ext cx="15972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giprosvjaz.by</a:t>
              </a:r>
              <a:endParaRPr lang="ru-RU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042" y="363283"/>
            <a:ext cx="2133729" cy="4734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47864" y="839614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НИИЛ ЭМИ </a:t>
            </a:r>
          </a:p>
          <a:p>
            <a:r>
              <a:rPr lang="ru-RU" sz="3200" b="1" dirty="0" smtClean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проводит испытания:</a:t>
            </a:r>
            <a:endParaRPr lang="ru-RU" sz="3200" b="1" dirty="0">
              <a:solidFill>
                <a:srgbClr val="3677D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06908" y="2132856"/>
            <a:ext cx="46805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677D6"/>
                </a:solidFill>
              </a:rPr>
              <a:t>средств радиосвязи всех категорий и назначений, </a:t>
            </a:r>
            <a:br>
              <a:rPr lang="ru-RU" sz="1600" b="1" dirty="0">
                <a:solidFill>
                  <a:srgbClr val="3677D6"/>
                </a:solidFill>
              </a:rPr>
            </a:br>
            <a:r>
              <a:rPr lang="ru-RU" sz="1600" b="1" dirty="0">
                <a:solidFill>
                  <a:srgbClr val="3677D6"/>
                </a:solidFill>
              </a:rPr>
              <a:t>в т. ч. </a:t>
            </a:r>
            <a:r>
              <a:rPr lang="ru-RU" sz="1600" b="1" dirty="0" err="1">
                <a:solidFill>
                  <a:srgbClr val="3677D6"/>
                </a:solidFill>
              </a:rPr>
              <a:t>радиомодулей</a:t>
            </a:r>
            <a:r>
              <a:rPr lang="ru-RU" sz="1600" b="1" dirty="0">
                <a:solidFill>
                  <a:srgbClr val="3677D6"/>
                </a:solidFill>
              </a:rPr>
              <a:t>, входящих в состав другого </a:t>
            </a:r>
            <a:r>
              <a:rPr lang="ru-RU" sz="1600" b="1" dirty="0" smtClean="0">
                <a:solidFill>
                  <a:srgbClr val="3677D6"/>
                </a:solidFill>
              </a:rPr>
              <a:t>оборудования, </a:t>
            </a:r>
            <a:r>
              <a:rPr lang="ru-RU" sz="1600" b="1" dirty="0">
                <a:solidFill>
                  <a:srgbClr val="3677D6"/>
                </a:solidFill>
              </a:rPr>
              <a:t>по ТР 2018/024/BY;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5472" y="2494349"/>
            <a:ext cx="108012" cy="10801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706908" y="4149080"/>
            <a:ext cx="5041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rgbClr val="3677D6"/>
                </a:solidFill>
              </a:rPr>
              <a:t>радиомодулей</a:t>
            </a:r>
            <a:r>
              <a:rPr lang="ru-RU" sz="1600" b="1" dirty="0">
                <a:solidFill>
                  <a:srgbClr val="3677D6"/>
                </a:solidFill>
              </a:rPr>
              <a:t> GSM, UMTS, подпадающих под действие ТР ТС 018/2011 «О безопасности колесных транспортных средств» (в части электрических параметров, функциональных свойств и характеристик</a:t>
            </a:r>
            <a:r>
              <a:rPr lang="ru-RU" sz="1600" b="1" dirty="0" smtClean="0">
                <a:solidFill>
                  <a:srgbClr val="3677D6"/>
                </a:solidFill>
              </a:rPr>
              <a:t>)</a:t>
            </a:r>
            <a:r>
              <a:rPr lang="en-US" sz="1600" b="1" dirty="0" smtClean="0">
                <a:solidFill>
                  <a:srgbClr val="3677D6"/>
                </a:solidFill>
              </a:rPr>
              <a:t>;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4477" y="4756793"/>
            <a:ext cx="108012" cy="10801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706908" y="2996952"/>
            <a:ext cx="51125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677D6"/>
                </a:solidFill>
              </a:rPr>
              <a:t>средств радиосвязи, оборудования информационных технологий и бытового назначения, подпадающих под действие ТР ТС 020/2011 «Электромагнитная совместимость технических средств</a:t>
            </a:r>
            <a:r>
              <a:rPr lang="ru-RU" sz="1600" b="1" dirty="0" smtClean="0">
                <a:solidFill>
                  <a:srgbClr val="3677D6"/>
                </a:solidFill>
              </a:rPr>
              <a:t>»</a:t>
            </a:r>
            <a:r>
              <a:rPr lang="en-US" sz="1600" b="1" dirty="0" smtClean="0">
                <a:solidFill>
                  <a:srgbClr val="3677D6"/>
                </a:solidFill>
              </a:rPr>
              <a:t>;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5472" y="3481555"/>
            <a:ext cx="108012" cy="10801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706908" y="5517232"/>
            <a:ext cx="5041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677D6"/>
                </a:solidFill>
              </a:rPr>
              <a:t>средств радиосвязи, оборудования информационных технологий и бытового назначения, подпадающих под действие ТР ТС 004/2011 «О безопасности низковольтного оборудования</a:t>
            </a:r>
            <a:r>
              <a:rPr lang="ru-RU" sz="1600" b="1" dirty="0" smtClean="0">
                <a:solidFill>
                  <a:srgbClr val="3677D6"/>
                </a:solidFill>
              </a:rPr>
              <a:t>»</a:t>
            </a:r>
            <a:r>
              <a:rPr lang="en-US" sz="1600" b="1" dirty="0" smtClean="0">
                <a:solidFill>
                  <a:srgbClr val="3677D6"/>
                </a:solidFill>
              </a:rPr>
              <a:t>.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4477" y="6001835"/>
            <a:ext cx="108012" cy="10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697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165304"/>
            <a:ext cx="9143999" cy="6926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2780928"/>
          </a:xfrm>
          <a:prstGeom prst="rect">
            <a:avLst/>
          </a:prstGeom>
        </p:spPr>
      </p:pic>
      <p:grpSp>
        <p:nvGrpSpPr>
          <p:cNvPr id="3" name="Группа 4"/>
          <p:cNvGrpSpPr/>
          <p:nvPr/>
        </p:nvGrpSpPr>
        <p:grpSpPr>
          <a:xfrm>
            <a:off x="338511" y="6342375"/>
            <a:ext cx="8680181" cy="338554"/>
            <a:chOff x="338511" y="6342375"/>
            <a:chExt cx="8680181" cy="338554"/>
          </a:xfrm>
        </p:grpSpPr>
        <p:sp>
          <p:nvSpPr>
            <p:cNvPr id="6" name="TextBox 5"/>
            <p:cNvSpPr txBox="1"/>
            <p:nvPr/>
          </p:nvSpPr>
          <p:spPr>
            <a:xfrm>
              <a:off x="338511" y="6342375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ОАО «Гипросвязь»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35895" y="6342375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aup@giprosvjaz.by</a:t>
              </a:r>
              <a:endParaRPr lang="ru-RU" sz="1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06524" y="6342375"/>
              <a:ext cx="151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giprosvjaz.by</a:t>
              </a:r>
              <a:endParaRPr lang="ru-RU" sz="16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382470" y="3212976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3677D6"/>
                </a:solidFill>
              </a:rPr>
              <a:t>инженерно-техническое</a:t>
            </a:r>
            <a:r>
              <a:rPr lang="en-US" sz="2000" b="1" dirty="0" smtClean="0">
                <a:solidFill>
                  <a:srgbClr val="3677D6"/>
                </a:solidFill>
              </a:rPr>
              <a:t> </a:t>
            </a:r>
            <a:r>
              <a:rPr lang="ru-RU" sz="2000" b="1" dirty="0" smtClean="0">
                <a:solidFill>
                  <a:srgbClr val="3677D6"/>
                </a:solidFill>
              </a:rPr>
              <a:t>проектирование</a:t>
            </a:r>
            <a:endParaRPr lang="en-US" sz="2000" b="1" dirty="0">
              <a:solidFill>
                <a:srgbClr val="3677D6"/>
              </a:solidFill>
            </a:endParaRPr>
          </a:p>
          <a:p>
            <a:pPr algn="just"/>
            <a:r>
              <a:rPr lang="en-US" sz="2000" b="1" dirty="0" smtClean="0">
                <a:solidFill>
                  <a:srgbClr val="3677D6"/>
                </a:solidFill>
              </a:rPr>
              <a:t>      </a:t>
            </a:r>
            <a:r>
              <a:rPr lang="ru-RU" sz="2000" b="1" dirty="0" smtClean="0">
                <a:solidFill>
                  <a:srgbClr val="3677D6"/>
                </a:solidFill>
              </a:rPr>
              <a:t>сетей </a:t>
            </a:r>
            <a:r>
              <a:rPr lang="ru-RU" sz="2000" b="1" dirty="0">
                <a:solidFill>
                  <a:srgbClr val="3677D6"/>
                </a:solidFill>
              </a:rPr>
              <a:t>и систем </a:t>
            </a:r>
            <a:r>
              <a:rPr lang="ru-RU" sz="2000" b="1" dirty="0" smtClean="0">
                <a:solidFill>
                  <a:srgbClr val="3677D6"/>
                </a:solidFill>
              </a:rPr>
              <a:t>связи</a:t>
            </a:r>
            <a:r>
              <a:rPr lang="en-US" sz="2000" b="1" dirty="0" smtClean="0">
                <a:solidFill>
                  <a:srgbClr val="3677D6"/>
                </a:solidFill>
              </a:rPr>
              <a:t>;</a:t>
            </a:r>
            <a:endParaRPr lang="ru-RU" sz="2000" b="1" dirty="0">
              <a:solidFill>
                <a:srgbClr val="3677D6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470" y="363283"/>
            <a:ext cx="1597242" cy="35439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646"/>
          <a:stretch/>
        </p:blipFill>
        <p:spPr>
          <a:xfrm>
            <a:off x="6948264" y="363283"/>
            <a:ext cx="2195736" cy="302433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82470" y="4149080"/>
            <a:ext cx="6606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технические испытания,</a:t>
            </a:r>
            <a:r>
              <a:rPr lang="en-US" sz="2000" b="1" dirty="0" smtClean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подтверждение соответствия</a:t>
            </a:r>
            <a:r>
              <a:rPr lang="en-US" sz="2000" b="1" dirty="0" smtClean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средств и услуг электросвязи</a:t>
            </a:r>
            <a:r>
              <a:rPr lang="en-US" sz="2000" b="1" dirty="0" smtClean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b="1" dirty="0">
              <a:solidFill>
                <a:srgbClr val="3677D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2470" y="5085184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000" b="1" dirty="0" smtClean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научные исследования и разработки</a:t>
            </a:r>
            <a:endParaRPr lang="en-US" sz="2000" b="1" dirty="0" smtClean="0">
              <a:solidFill>
                <a:srgbClr val="3677D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000" b="1" dirty="0" smtClean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области технических наук</a:t>
            </a:r>
            <a:r>
              <a:rPr lang="en-US" sz="2000" b="1" dirty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3677D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511" y="1212406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Основными видами деятельности 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ОАО «Гипросвязь» являются:</a:t>
            </a:r>
            <a:endParaRPr lang="ru-RU" sz="32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6401184"/>
            <a:ext cx="648072" cy="3024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4252" y="363283"/>
            <a:ext cx="874012" cy="90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07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1"/>
            <a:ext cx="2915815" cy="68580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05" r="34629" b="7975"/>
          <a:stretch/>
        </p:blipFill>
        <p:spPr>
          <a:xfrm>
            <a:off x="0" y="1556792"/>
            <a:ext cx="2915815" cy="5301208"/>
          </a:xfrm>
          <a:prstGeom prst="rect">
            <a:avLst/>
          </a:prstGeom>
        </p:spPr>
      </p:pic>
      <p:grpSp>
        <p:nvGrpSpPr>
          <p:cNvPr id="3" name="Группа 4"/>
          <p:cNvGrpSpPr/>
          <p:nvPr/>
        </p:nvGrpSpPr>
        <p:grpSpPr>
          <a:xfrm>
            <a:off x="352999" y="5117122"/>
            <a:ext cx="2346793" cy="1346667"/>
            <a:chOff x="352999" y="5117122"/>
            <a:chExt cx="2346793" cy="1346667"/>
          </a:xfrm>
        </p:grpSpPr>
        <p:sp>
          <p:nvSpPr>
            <p:cNvPr id="6" name="TextBox 5"/>
            <p:cNvSpPr txBox="1"/>
            <p:nvPr/>
          </p:nvSpPr>
          <p:spPr>
            <a:xfrm>
              <a:off x="352999" y="5117122"/>
              <a:ext cx="23467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ОАО «Гипросвязь»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7052" y="5589240"/>
              <a:ext cx="22107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aup@giprosvjaz.by</a:t>
              </a:r>
              <a:endPara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0502" y="6063679"/>
              <a:ext cx="15972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giprosvjaz.by</a:t>
              </a:r>
              <a:endParaRPr lang="ru-RU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042" y="363283"/>
            <a:ext cx="2133729" cy="4734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47864" y="839614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НИИЛ ЭМИ </a:t>
            </a:r>
          </a:p>
          <a:p>
            <a:r>
              <a:rPr lang="ru-RU" sz="3200" b="1" dirty="0" smtClean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осуществляет:</a:t>
            </a:r>
            <a:endParaRPr lang="ru-RU" sz="3200" b="1" dirty="0">
              <a:solidFill>
                <a:srgbClr val="3677D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06908" y="2255967"/>
            <a:ext cx="4680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677D6"/>
                </a:solidFill>
              </a:rPr>
              <a:t>выполнение измерений по ЭМС РЭС, размещенных на одном </a:t>
            </a:r>
            <a:r>
              <a:rPr lang="ru-RU" sz="1600" b="1" dirty="0" smtClean="0">
                <a:solidFill>
                  <a:srgbClr val="3677D6"/>
                </a:solidFill>
              </a:rPr>
              <a:t>объекте</a:t>
            </a:r>
            <a:r>
              <a:rPr lang="en-US" sz="1600" b="1" dirty="0" smtClean="0">
                <a:solidFill>
                  <a:srgbClr val="3677D6"/>
                </a:solidFill>
              </a:rPr>
              <a:t>;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5472" y="2494349"/>
            <a:ext cx="108012" cy="10801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706908" y="2924944"/>
            <a:ext cx="5112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677D6"/>
                </a:solidFill>
              </a:rPr>
              <a:t>проведение исследовательских измерений параметров радиооборудования и антенн, не входящих в область аккредитации </a:t>
            </a:r>
            <a:r>
              <a:rPr lang="ru-RU" sz="1600" b="1" dirty="0" smtClean="0">
                <a:solidFill>
                  <a:srgbClr val="3677D6"/>
                </a:solidFill>
              </a:rPr>
              <a:t>лаборатории</a:t>
            </a:r>
            <a:r>
              <a:rPr lang="en-US" sz="1600" b="1" dirty="0" smtClean="0">
                <a:solidFill>
                  <a:srgbClr val="3677D6"/>
                </a:solidFill>
              </a:rPr>
              <a:t>;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5472" y="3286437"/>
            <a:ext cx="108012" cy="10801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706908" y="3929066"/>
            <a:ext cx="5041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677D6"/>
                </a:solidFill>
              </a:rPr>
              <a:t>измерение параметров радиооборудования и </a:t>
            </a:r>
            <a:r>
              <a:rPr lang="ru-RU" sz="1600" b="1" dirty="0" smtClean="0">
                <a:solidFill>
                  <a:srgbClr val="3677D6"/>
                </a:solidFill>
              </a:rPr>
              <a:t>антенн</a:t>
            </a:r>
            <a:r>
              <a:rPr lang="ru-RU" sz="1600" b="1" dirty="0" smtClean="0">
                <a:solidFill>
                  <a:srgbClr val="00B050"/>
                </a:solidFill>
              </a:rPr>
              <a:t>,</a:t>
            </a:r>
            <a:r>
              <a:rPr lang="ru-RU" sz="1600" b="1" dirty="0" smtClean="0">
                <a:solidFill>
                  <a:srgbClr val="3677D6"/>
                </a:solidFill>
              </a:rPr>
              <a:t> </a:t>
            </a:r>
            <a:r>
              <a:rPr lang="ru-RU" sz="1600" b="1" dirty="0">
                <a:solidFill>
                  <a:srgbClr val="3677D6"/>
                </a:solidFill>
              </a:rPr>
              <a:t>не входящих в область аккредитации </a:t>
            </a:r>
            <a:r>
              <a:rPr lang="ru-RU" sz="1600" b="1" dirty="0" smtClean="0">
                <a:solidFill>
                  <a:srgbClr val="3677D6"/>
                </a:solidFill>
              </a:rPr>
              <a:t>лаборатории</a:t>
            </a:r>
            <a:r>
              <a:rPr lang="en-US" sz="1600" b="1" dirty="0" smtClean="0">
                <a:solidFill>
                  <a:srgbClr val="3677D6"/>
                </a:solidFill>
              </a:rPr>
              <a:t>;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4477" y="4143380"/>
            <a:ext cx="108012" cy="10801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706908" y="4741143"/>
            <a:ext cx="5041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677D6"/>
                </a:solidFill>
              </a:rPr>
              <a:t>решение исследовательских задач о влиянии </a:t>
            </a:r>
            <a:r>
              <a:rPr lang="ru-RU" sz="1600" b="1" dirty="0" smtClean="0">
                <a:solidFill>
                  <a:srgbClr val="3677D6"/>
                </a:solidFill>
              </a:rPr>
              <a:t>радиооборудования с </a:t>
            </a:r>
            <a:r>
              <a:rPr lang="ru-RU" sz="1600" b="1" dirty="0">
                <a:solidFill>
                  <a:srgbClr val="3677D6"/>
                </a:solidFill>
              </a:rPr>
              <a:t>новыми технологиями </a:t>
            </a:r>
            <a:endParaRPr lang="ru-RU" sz="1600" b="1" dirty="0" smtClean="0">
              <a:solidFill>
                <a:srgbClr val="3677D6"/>
              </a:solidFill>
            </a:endParaRPr>
          </a:p>
          <a:p>
            <a:r>
              <a:rPr lang="ru-RU" sz="1600" b="1" dirty="0" smtClean="0">
                <a:solidFill>
                  <a:srgbClr val="3677D6"/>
                </a:solidFill>
              </a:rPr>
              <a:t>на </a:t>
            </a:r>
            <a:r>
              <a:rPr lang="ru-RU" sz="1600" b="1" dirty="0">
                <a:solidFill>
                  <a:srgbClr val="3677D6"/>
                </a:solidFill>
              </a:rPr>
              <a:t>существующую </a:t>
            </a:r>
            <a:r>
              <a:rPr lang="ru-RU" sz="1600" b="1" dirty="0" smtClean="0">
                <a:solidFill>
                  <a:srgbClr val="3677D6"/>
                </a:solidFill>
              </a:rPr>
              <a:t>радиоинфраструктуру</a:t>
            </a:r>
            <a:r>
              <a:rPr lang="en-US" sz="1600" b="1" dirty="0" smtClean="0">
                <a:solidFill>
                  <a:srgbClr val="3677D6"/>
                </a:solidFill>
              </a:rPr>
              <a:t>.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4477" y="5106938"/>
            <a:ext cx="108012" cy="10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690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165304"/>
            <a:ext cx="9143999" cy="6926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2780928"/>
          </a:xfrm>
          <a:prstGeom prst="rect">
            <a:avLst/>
          </a:prstGeom>
        </p:spPr>
      </p:pic>
      <p:grpSp>
        <p:nvGrpSpPr>
          <p:cNvPr id="3" name="Группа 4"/>
          <p:cNvGrpSpPr/>
          <p:nvPr/>
        </p:nvGrpSpPr>
        <p:grpSpPr>
          <a:xfrm>
            <a:off x="338511" y="6342375"/>
            <a:ext cx="8680181" cy="338554"/>
            <a:chOff x="338511" y="6342375"/>
            <a:chExt cx="8680181" cy="338554"/>
          </a:xfrm>
        </p:grpSpPr>
        <p:sp>
          <p:nvSpPr>
            <p:cNvPr id="6" name="TextBox 5"/>
            <p:cNvSpPr txBox="1"/>
            <p:nvPr/>
          </p:nvSpPr>
          <p:spPr>
            <a:xfrm>
              <a:off x="338511" y="6342375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ОАО «Гипросвязь»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35895" y="6342375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aup@giprosvjaz.by</a:t>
              </a:r>
              <a:endParaRPr lang="ru-RU" sz="1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06524" y="6342375"/>
              <a:ext cx="151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giprosvjaz.by</a:t>
              </a:r>
              <a:endParaRPr lang="ru-RU" sz="16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470" y="363283"/>
            <a:ext cx="1597242" cy="35439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8511" y="1412776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НИЛ СУС осуществляет:</a:t>
            </a:r>
            <a:endParaRPr lang="ru-RU" sz="32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646"/>
          <a:stretch/>
        </p:blipFill>
        <p:spPr>
          <a:xfrm>
            <a:off x="6948264" y="363283"/>
            <a:ext cx="2195736" cy="302433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6401184"/>
            <a:ext cx="648072" cy="30243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4252" y="363283"/>
            <a:ext cx="874012" cy="905477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667800" y="2997480"/>
            <a:ext cx="6280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677D6"/>
                </a:solidFill>
              </a:rPr>
              <a:t>выполнение научно-исследовательских и опытно-конструкторских работ по разработке и внедрению цифрового телевизионного </a:t>
            </a:r>
            <a:endParaRPr lang="ru-RU" sz="1600" b="1" dirty="0" smtClean="0">
              <a:solidFill>
                <a:srgbClr val="3677D6"/>
              </a:solidFill>
            </a:endParaRPr>
          </a:p>
          <a:p>
            <a:r>
              <a:rPr lang="ru-RU" sz="1600" b="1" dirty="0" smtClean="0">
                <a:solidFill>
                  <a:srgbClr val="3677D6"/>
                </a:solidFill>
              </a:rPr>
              <a:t>и </a:t>
            </a:r>
            <a:r>
              <a:rPr lang="ru-RU" sz="1600" b="1" dirty="0">
                <a:solidFill>
                  <a:srgbClr val="3677D6"/>
                </a:solidFill>
              </a:rPr>
              <a:t>звукового </a:t>
            </a:r>
            <a:r>
              <a:rPr lang="ru-RU" sz="1600" b="1" dirty="0" smtClean="0">
                <a:solidFill>
                  <a:srgbClr val="3677D6"/>
                </a:solidFill>
              </a:rPr>
              <a:t>вещания</a:t>
            </a:r>
            <a:r>
              <a:rPr lang="en-US" sz="1600" b="1" dirty="0" smtClean="0">
                <a:solidFill>
                  <a:srgbClr val="3677D6"/>
                </a:solidFill>
              </a:rPr>
              <a:t>;</a:t>
            </a:r>
            <a:r>
              <a:rPr lang="ru-RU" sz="1600" b="1" dirty="0" smtClean="0">
                <a:solidFill>
                  <a:srgbClr val="3677D6"/>
                </a:solidFill>
              </a:rPr>
              <a:t> 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363" y="3358972"/>
            <a:ext cx="108012" cy="10801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666973" y="3855239"/>
            <a:ext cx="78654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677D6"/>
                </a:solidFill>
              </a:rPr>
              <a:t>расчеты зон уверенного приема сигналов телевизионного звукового вещания </a:t>
            </a:r>
            <a:endParaRPr lang="ru-RU" sz="1600" b="1" dirty="0" smtClean="0">
              <a:solidFill>
                <a:srgbClr val="3677D6"/>
              </a:solidFill>
            </a:endParaRPr>
          </a:p>
          <a:p>
            <a:r>
              <a:rPr lang="ru-RU" sz="1600" b="1" dirty="0" smtClean="0">
                <a:solidFill>
                  <a:srgbClr val="3677D6"/>
                </a:solidFill>
              </a:rPr>
              <a:t>в </a:t>
            </a:r>
            <a:r>
              <a:rPr lang="ru-RU" sz="1600" b="1" dirty="0">
                <a:solidFill>
                  <a:srgbClr val="3677D6"/>
                </a:solidFill>
              </a:rPr>
              <a:t>одно- и многочастотных сетях, расчеты частотно-территориальных планов систем радиосвязи и вещания, </a:t>
            </a:r>
            <a:r>
              <a:rPr lang="ru-RU" sz="1600" b="1" dirty="0" smtClean="0">
                <a:solidFill>
                  <a:srgbClr val="3677D6"/>
                </a:solidFill>
              </a:rPr>
              <a:t>моделирования </a:t>
            </a:r>
            <a:r>
              <a:rPr lang="ru-RU" sz="1600" b="1" dirty="0">
                <a:solidFill>
                  <a:srgbClr val="3677D6"/>
                </a:solidFill>
              </a:rPr>
              <a:t>зон уверенного приема </a:t>
            </a:r>
            <a:r>
              <a:rPr lang="ru-RU" sz="1600" b="1" dirty="0" smtClean="0">
                <a:solidFill>
                  <a:srgbClr val="3677D6"/>
                </a:solidFill>
              </a:rPr>
              <a:t>сигналов</a:t>
            </a:r>
            <a:r>
              <a:rPr lang="en-US" sz="1600" b="1" dirty="0" smtClean="0">
                <a:solidFill>
                  <a:srgbClr val="3677D6"/>
                </a:solidFill>
              </a:rPr>
              <a:t>;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330" y="4216731"/>
            <a:ext cx="108012" cy="108012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666971" y="4716433"/>
            <a:ext cx="75956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677D6"/>
                </a:solidFill>
              </a:rPr>
              <a:t>решение научно-технических задач математического моделирования функционирования радиосетей, повышение их </a:t>
            </a:r>
            <a:r>
              <a:rPr lang="ru-RU" sz="1600" b="1" dirty="0" smtClean="0">
                <a:solidFill>
                  <a:srgbClr val="3677D6"/>
                </a:solidFill>
              </a:rPr>
              <a:t>помехозащищенности</a:t>
            </a:r>
            <a:r>
              <a:rPr lang="en-US" sz="1600" b="1" dirty="0" smtClean="0">
                <a:solidFill>
                  <a:srgbClr val="3677D6"/>
                </a:solidFill>
              </a:rPr>
              <a:t>;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330" y="4954814"/>
            <a:ext cx="108012" cy="108012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666970" y="5364505"/>
            <a:ext cx="71453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677D6"/>
                </a:solidFill>
              </a:rPr>
              <a:t>обеспечение электромагнитной совместимости РЭС различного назначения </a:t>
            </a:r>
            <a:endParaRPr lang="en-US" sz="1600" b="1" dirty="0" smtClean="0">
              <a:solidFill>
                <a:srgbClr val="3677D6"/>
              </a:solidFill>
            </a:endParaRPr>
          </a:p>
          <a:p>
            <a:r>
              <a:rPr lang="ru-RU" sz="1600" b="1" dirty="0" smtClean="0">
                <a:solidFill>
                  <a:srgbClr val="3677D6"/>
                </a:solidFill>
              </a:rPr>
              <a:t>и </a:t>
            </a:r>
            <a:r>
              <a:rPr lang="ru-RU" sz="1600" b="1" dirty="0">
                <a:solidFill>
                  <a:srgbClr val="3677D6"/>
                </a:solidFill>
              </a:rPr>
              <a:t>частотно-территориального планирования сетей </a:t>
            </a:r>
            <a:r>
              <a:rPr lang="ru-RU" sz="1600" b="1" dirty="0" smtClean="0">
                <a:solidFill>
                  <a:srgbClr val="3677D6"/>
                </a:solidFill>
              </a:rPr>
              <a:t>радиосвязи</a:t>
            </a:r>
            <a:r>
              <a:rPr lang="en-US" sz="1600" b="1" dirty="0" smtClean="0">
                <a:solidFill>
                  <a:srgbClr val="3677D6"/>
                </a:solidFill>
              </a:rPr>
              <a:t>.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5602886"/>
            <a:ext cx="108012" cy="10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786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165304"/>
            <a:ext cx="9143999" cy="6926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2780928"/>
          </a:xfrm>
          <a:prstGeom prst="rect">
            <a:avLst/>
          </a:prstGeom>
        </p:spPr>
      </p:pic>
      <p:grpSp>
        <p:nvGrpSpPr>
          <p:cNvPr id="3" name="Группа 4"/>
          <p:cNvGrpSpPr/>
          <p:nvPr/>
        </p:nvGrpSpPr>
        <p:grpSpPr>
          <a:xfrm>
            <a:off x="338511" y="6342375"/>
            <a:ext cx="8680181" cy="338554"/>
            <a:chOff x="338511" y="6342375"/>
            <a:chExt cx="8680181" cy="338554"/>
          </a:xfrm>
        </p:grpSpPr>
        <p:sp>
          <p:nvSpPr>
            <p:cNvPr id="6" name="TextBox 5"/>
            <p:cNvSpPr txBox="1"/>
            <p:nvPr/>
          </p:nvSpPr>
          <p:spPr>
            <a:xfrm>
              <a:off x="338511" y="6342375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ОАО «Гипросвязь»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35895" y="6342375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aup@giprosvjaz.by</a:t>
              </a:r>
              <a:endParaRPr lang="ru-RU" sz="1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06524" y="6342375"/>
              <a:ext cx="151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giprosvjaz.by</a:t>
              </a:r>
              <a:endParaRPr lang="ru-RU" sz="16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470" y="363283"/>
            <a:ext cx="1597242" cy="35439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8511" y="1412776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НИЛ СУС осуществляет:</a:t>
            </a:r>
            <a:endParaRPr lang="ru-RU" sz="32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646"/>
          <a:stretch/>
        </p:blipFill>
        <p:spPr>
          <a:xfrm>
            <a:off x="6948264" y="363283"/>
            <a:ext cx="2195736" cy="302433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6401184"/>
            <a:ext cx="648072" cy="30243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4252" y="363283"/>
            <a:ext cx="874012" cy="905477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667800" y="2997480"/>
            <a:ext cx="6784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677D6"/>
                </a:solidFill>
              </a:rPr>
              <a:t>анализ существующих и перспективных систем </a:t>
            </a:r>
            <a:br>
              <a:rPr lang="ru-RU" sz="1600" b="1" dirty="0">
                <a:solidFill>
                  <a:srgbClr val="3677D6"/>
                </a:solidFill>
              </a:rPr>
            </a:br>
            <a:r>
              <a:rPr lang="ru-RU" sz="1600" b="1" dirty="0">
                <a:solidFill>
                  <a:srgbClr val="3677D6"/>
                </a:solidFill>
              </a:rPr>
              <a:t>и устройств связи, средств сухопутной подвижной связи </a:t>
            </a:r>
            <a:r>
              <a:rPr lang="ru-RU" sz="1600" b="1" dirty="0" smtClean="0">
                <a:solidFill>
                  <a:srgbClr val="3677D6"/>
                </a:solidFill>
              </a:rPr>
              <a:t>и </a:t>
            </a:r>
            <a:r>
              <a:rPr lang="ru-RU" sz="1600" b="1" dirty="0">
                <a:solidFill>
                  <a:srgbClr val="3677D6"/>
                </a:solidFill>
              </a:rPr>
              <a:t>разработка рекомендаций по совершенствованию сетей </a:t>
            </a:r>
            <a:r>
              <a:rPr lang="ru-RU" sz="1600" b="1" dirty="0" smtClean="0">
                <a:solidFill>
                  <a:srgbClr val="3677D6"/>
                </a:solidFill>
              </a:rPr>
              <a:t>электросвязи</a:t>
            </a:r>
            <a:r>
              <a:rPr lang="ru-RU" sz="1600" b="1" dirty="0">
                <a:solidFill>
                  <a:srgbClr val="3677D6"/>
                </a:solidFill>
              </a:rPr>
              <a:t>, радио- </a:t>
            </a:r>
            <a:endParaRPr lang="ru-RU" sz="1600" b="1" dirty="0" smtClean="0">
              <a:solidFill>
                <a:srgbClr val="3677D6"/>
              </a:solidFill>
            </a:endParaRPr>
          </a:p>
          <a:p>
            <a:r>
              <a:rPr lang="ru-RU" sz="1600" b="1" dirty="0" smtClean="0">
                <a:solidFill>
                  <a:srgbClr val="3677D6"/>
                </a:solidFill>
              </a:rPr>
              <a:t>и </a:t>
            </a:r>
            <a:r>
              <a:rPr lang="ru-RU" sz="1600" b="1" dirty="0">
                <a:solidFill>
                  <a:srgbClr val="3677D6"/>
                </a:solidFill>
              </a:rPr>
              <a:t>телевещания на территории Республики </a:t>
            </a:r>
            <a:r>
              <a:rPr lang="ru-RU" sz="1600" b="1" dirty="0" smtClean="0">
                <a:solidFill>
                  <a:srgbClr val="3677D6"/>
                </a:solidFill>
              </a:rPr>
              <a:t>Беларусь</a:t>
            </a:r>
            <a:r>
              <a:rPr lang="en-US" sz="1600" b="1" dirty="0" smtClean="0">
                <a:solidFill>
                  <a:srgbClr val="3677D6"/>
                </a:solidFill>
              </a:rPr>
              <a:t>;</a:t>
            </a:r>
            <a:r>
              <a:rPr lang="ru-RU" sz="1600" b="1" dirty="0" smtClean="0">
                <a:solidFill>
                  <a:srgbClr val="3677D6"/>
                </a:solidFill>
              </a:rPr>
              <a:t> 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330" y="3481342"/>
            <a:ext cx="108012" cy="10801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666973" y="4254187"/>
            <a:ext cx="78654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677D6"/>
                </a:solidFill>
              </a:rPr>
              <a:t>проектирование систем и сетей радиосвязи любых назначений и диапазонов (сотовой, </a:t>
            </a:r>
            <a:r>
              <a:rPr lang="ru-RU" sz="1600" b="1" dirty="0" err="1">
                <a:solidFill>
                  <a:srgbClr val="3677D6"/>
                </a:solidFill>
              </a:rPr>
              <a:t>транкинговой</a:t>
            </a:r>
            <a:r>
              <a:rPr lang="ru-RU" sz="1600" b="1" dirty="0">
                <a:solidFill>
                  <a:srgbClr val="3677D6"/>
                </a:solidFill>
              </a:rPr>
              <a:t>, подвижной, радиорелейной, систем передачи данных высокой плотности) по электронным картам </a:t>
            </a:r>
            <a:r>
              <a:rPr lang="ru-RU" sz="1600" b="1" dirty="0" smtClean="0">
                <a:solidFill>
                  <a:srgbClr val="3677D6"/>
                </a:solidFill>
              </a:rPr>
              <a:t>местности</a:t>
            </a:r>
            <a:r>
              <a:rPr lang="en-US" sz="1600" b="1" dirty="0" smtClean="0">
                <a:solidFill>
                  <a:srgbClr val="3677D6"/>
                </a:solidFill>
              </a:rPr>
              <a:t>;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330" y="4615679"/>
            <a:ext cx="108012" cy="108012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666971" y="5220489"/>
            <a:ext cx="75956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677D6"/>
                </a:solidFill>
              </a:rPr>
              <a:t>консультации по внедрению систем цифрового телевизионного и звукового вещания, выбору оборудования для </a:t>
            </a:r>
            <a:r>
              <a:rPr lang="ru-RU" sz="1600" b="1" dirty="0" smtClean="0">
                <a:solidFill>
                  <a:srgbClr val="3677D6"/>
                </a:solidFill>
              </a:rPr>
              <a:t>них</a:t>
            </a:r>
            <a:r>
              <a:rPr lang="en-US" sz="1600" b="1" dirty="0" smtClean="0">
                <a:solidFill>
                  <a:srgbClr val="3677D6"/>
                </a:solidFill>
              </a:rPr>
              <a:t>.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330" y="5458870"/>
            <a:ext cx="108012" cy="10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859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165304"/>
            <a:ext cx="9143999" cy="6926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2780928"/>
          </a:xfrm>
          <a:prstGeom prst="rect">
            <a:avLst/>
          </a:prstGeom>
        </p:spPr>
      </p:pic>
      <p:grpSp>
        <p:nvGrpSpPr>
          <p:cNvPr id="3" name="Группа 4"/>
          <p:cNvGrpSpPr/>
          <p:nvPr/>
        </p:nvGrpSpPr>
        <p:grpSpPr>
          <a:xfrm>
            <a:off x="338511" y="6342375"/>
            <a:ext cx="8680181" cy="338554"/>
            <a:chOff x="338511" y="6342375"/>
            <a:chExt cx="8680181" cy="338554"/>
          </a:xfrm>
        </p:grpSpPr>
        <p:sp>
          <p:nvSpPr>
            <p:cNvPr id="6" name="TextBox 5"/>
            <p:cNvSpPr txBox="1"/>
            <p:nvPr/>
          </p:nvSpPr>
          <p:spPr>
            <a:xfrm>
              <a:off x="338511" y="6342375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ОАО «Гипросвязь»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35895" y="6342375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aup@giprosvjaz.by</a:t>
              </a:r>
              <a:endParaRPr lang="ru-RU" sz="1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06524" y="6342375"/>
              <a:ext cx="151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giprosvjaz.by</a:t>
              </a:r>
              <a:endParaRPr lang="ru-RU" sz="16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470" y="363283"/>
            <a:ext cx="1597242" cy="35439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8511" y="1412776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НИЛ СУС 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проводит испытания:</a:t>
            </a:r>
            <a:endParaRPr lang="ru-RU" sz="32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646"/>
          <a:stretch/>
        </p:blipFill>
        <p:spPr>
          <a:xfrm>
            <a:off x="6948264" y="363283"/>
            <a:ext cx="2195736" cy="302433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6401184"/>
            <a:ext cx="648072" cy="30243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4252" y="363283"/>
            <a:ext cx="874012" cy="905477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667800" y="3242960"/>
            <a:ext cx="6784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677D6"/>
                </a:solidFill>
              </a:rPr>
              <a:t>оборудования тракта формирования и </a:t>
            </a:r>
            <a:r>
              <a:rPr lang="ru-RU" sz="1600" b="1" dirty="0" smtClean="0">
                <a:solidFill>
                  <a:srgbClr val="3677D6"/>
                </a:solidFill>
              </a:rPr>
              <a:t>передачи</a:t>
            </a:r>
          </a:p>
          <a:p>
            <a:r>
              <a:rPr lang="ru-RU" sz="1600" b="1" dirty="0" smtClean="0">
                <a:solidFill>
                  <a:srgbClr val="3677D6"/>
                </a:solidFill>
              </a:rPr>
              <a:t>цифровых </a:t>
            </a:r>
            <a:r>
              <a:rPr lang="ru-RU" sz="1600" b="1" dirty="0">
                <a:solidFill>
                  <a:srgbClr val="3677D6"/>
                </a:solidFill>
              </a:rPr>
              <a:t>телевизионных </a:t>
            </a:r>
            <a:r>
              <a:rPr lang="ru-RU" sz="1600" b="1" dirty="0" smtClean="0">
                <a:solidFill>
                  <a:srgbClr val="3677D6"/>
                </a:solidFill>
              </a:rPr>
              <a:t>сигналов</a:t>
            </a:r>
            <a:r>
              <a:rPr lang="en-US" sz="1600" b="1" dirty="0" smtClean="0">
                <a:solidFill>
                  <a:srgbClr val="3677D6"/>
                </a:solidFill>
              </a:rPr>
              <a:t>;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330" y="3481342"/>
            <a:ext cx="108012" cy="10801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666973" y="3954542"/>
            <a:ext cx="78654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677D6"/>
                </a:solidFill>
              </a:rPr>
              <a:t>электрического бытового и офисного </a:t>
            </a:r>
            <a:r>
              <a:rPr lang="ru-RU" sz="1600" b="1" dirty="0" smtClean="0">
                <a:solidFill>
                  <a:srgbClr val="3677D6"/>
                </a:solidFill>
              </a:rPr>
              <a:t>оборудования</a:t>
            </a:r>
            <a:r>
              <a:rPr lang="en-US" sz="1600" b="1" dirty="0" smtClean="0">
                <a:solidFill>
                  <a:srgbClr val="3677D6"/>
                </a:solidFill>
              </a:rPr>
              <a:t>;</a:t>
            </a:r>
            <a:r>
              <a:rPr lang="ru-RU" sz="1600" b="1" dirty="0" smtClean="0">
                <a:solidFill>
                  <a:srgbClr val="3677D6"/>
                </a:solidFill>
              </a:rPr>
              <a:t> 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330" y="4069813"/>
            <a:ext cx="108012" cy="108012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666970" y="4437112"/>
            <a:ext cx="75956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677D6"/>
                </a:solidFill>
              </a:rPr>
              <a:t>оборудования мультиплексирования и </a:t>
            </a:r>
            <a:r>
              <a:rPr lang="ru-RU" sz="1600" b="1" dirty="0" smtClean="0">
                <a:solidFill>
                  <a:srgbClr val="3677D6"/>
                </a:solidFill>
              </a:rPr>
              <a:t>кодирования</a:t>
            </a:r>
            <a:r>
              <a:rPr lang="en-US" sz="1600" b="1" dirty="0" smtClean="0">
                <a:solidFill>
                  <a:srgbClr val="3677D6"/>
                </a:solidFill>
              </a:rPr>
              <a:t>;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330" y="4552383"/>
            <a:ext cx="108012" cy="108012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667800" y="4869160"/>
            <a:ext cx="75956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3677D6"/>
                </a:solidFill>
              </a:rPr>
              <a:t>телевизоров, телевизионных мониторов, </a:t>
            </a:r>
            <a:r>
              <a:rPr lang="ru-RU" sz="1600" b="1" dirty="0">
                <a:solidFill>
                  <a:srgbClr val="3677D6"/>
                </a:solidFill>
              </a:rPr>
              <a:t>включая оборудование </a:t>
            </a:r>
            <a:endParaRPr lang="ru-RU" sz="1600" b="1" dirty="0" smtClean="0">
              <a:solidFill>
                <a:srgbClr val="3677D6"/>
              </a:solidFill>
            </a:endParaRPr>
          </a:p>
          <a:p>
            <a:r>
              <a:rPr lang="ru-RU" sz="1600" b="1" dirty="0" smtClean="0">
                <a:solidFill>
                  <a:srgbClr val="3677D6"/>
                </a:solidFill>
              </a:rPr>
              <a:t>для </a:t>
            </a:r>
            <a:r>
              <a:rPr lang="ru-RU" sz="1600" b="1" dirty="0">
                <a:solidFill>
                  <a:srgbClr val="3677D6"/>
                </a:solidFill>
              </a:rPr>
              <a:t>записи и воспроизведения звука </a:t>
            </a:r>
            <a:r>
              <a:rPr lang="ru-RU" sz="1600" b="1" dirty="0" smtClean="0">
                <a:solidFill>
                  <a:srgbClr val="3677D6"/>
                </a:solidFill>
              </a:rPr>
              <a:t>и изображения</a:t>
            </a:r>
            <a:r>
              <a:rPr lang="en-US" sz="1600" b="1" dirty="0" smtClean="0">
                <a:solidFill>
                  <a:srgbClr val="3677D6"/>
                </a:solidFill>
              </a:rPr>
              <a:t>.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160" y="5107542"/>
            <a:ext cx="108012" cy="10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070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"/>
            <a:ext cx="9143999" cy="68580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815"/>
          <a:stretch/>
        </p:blipFill>
        <p:spPr>
          <a:xfrm>
            <a:off x="0" y="631944"/>
            <a:ext cx="1754564" cy="316200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0440" y="1599534"/>
            <a:ext cx="2723118" cy="60420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620688"/>
            <a:ext cx="1253611" cy="15830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481"/>
          <a:stretch/>
        </p:blipFill>
        <p:spPr>
          <a:xfrm>
            <a:off x="7872329" y="4077072"/>
            <a:ext cx="1271671" cy="173523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544"/>
          <a:stretch/>
        </p:blipFill>
        <p:spPr>
          <a:xfrm>
            <a:off x="1181091" y="0"/>
            <a:ext cx="4768950" cy="121240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285" t="47544" r="-1"/>
          <a:stretch/>
        </p:blipFill>
        <p:spPr>
          <a:xfrm>
            <a:off x="0" y="4581128"/>
            <a:ext cx="1131022" cy="12124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3527" y="2775699"/>
            <a:ext cx="849694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Будем рады долгосрочному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 взаимовыгодному сотрудничеству!</a:t>
            </a:r>
          </a:p>
          <a:p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4252" y="363283"/>
            <a:ext cx="874012" cy="90547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15616" y="4725144"/>
            <a:ext cx="3424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Республика </a:t>
            </a:r>
            <a:r>
              <a:rPr lang="ru-RU" sz="1600" b="1" dirty="0">
                <a:solidFill>
                  <a:schemeClr val="bg1"/>
                </a:solidFill>
              </a:rPr>
              <a:t>Беларусь</a:t>
            </a:r>
            <a:r>
              <a:rPr lang="ru-RU" b="1" dirty="0">
                <a:solidFill>
                  <a:schemeClr val="bg1"/>
                </a:solidFill>
              </a:rPr>
              <a:t>, 220012,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г. Минск, ул. Сурганова, 24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57316" y="4755921"/>
            <a:ext cx="33040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Republic of Belarus</a:t>
            </a:r>
            <a:r>
              <a:rPr lang="ru-RU" sz="1600" b="1" dirty="0">
                <a:solidFill>
                  <a:schemeClr val="bg1"/>
                </a:solidFill>
              </a:rPr>
              <a:t>, 220012, </a:t>
            </a:r>
            <a:endParaRPr lang="ru-RU" sz="1600" b="1" dirty="0" smtClean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Minsk</a:t>
            </a:r>
            <a:r>
              <a:rPr lang="ru-RU" sz="1600" b="1" dirty="0">
                <a:solidFill>
                  <a:schemeClr val="bg1"/>
                </a:solidFill>
              </a:rPr>
              <a:t>, </a:t>
            </a:r>
            <a:r>
              <a:rPr lang="en-US" sz="1600" b="1" dirty="0" err="1">
                <a:solidFill>
                  <a:schemeClr val="bg1"/>
                </a:solidFill>
              </a:rPr>
              <a:t>Surganova</a:t>
            </a:r>
            <a:r>
              <a:rPr lang="en-US" sz="1600" b="1" dirty="0">
                <a:solidFill>
                  <a:schemeClr val="bg1"/>
                </a:solidFill>
              </a:rPr>
              <a:t> str.</a:t>
            </a:r>
            <a:r>
              <a:rPr lang="ru-RU" sz="1600" b="1" dirty="0">
                <a:solidFill>
                  <a:schemeClr val="bg1"/>
                </a:solidFill>
              </a:rPr>
              <a:t>, 24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5389982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Тел.: (+375 17) 293 81 00</a:t>
            </a:r>
          </a:p>
          <a:p>
            <a:r>
              <a:rPr lang="ru-RU" sz="1600" b="1" dirty="0">
                <a:solidFill>
                  <a:schemeClr val="bg1"/>
                </a:solidFill>
              </a:rPr>
              <a:t>Факс: (+375 17) 285 77 27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57316" y="5389983"/>
            <a:ext cx="22927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Tel</a:t>
            </a:r>
            <a:r>
              <a:rPr lang="ru-RU" sz="1600" b="1" dirty="0">
                <a:solidFill>
                  <a:schemeClr val="bg1"/>
                </a:solidFill>
              </a:rPr>
              <a:t>.: (+375 17) 293 81 00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Fax</a:t>
            </a:r>
            <a:r>
              <a:rPr lang="ru-RU" sz="1600" b="1" dirty="0">
                <a:solidFill>
                  <a:schemeClr val="bg1"/>
                </a:solidFill>
              </a:rPr>
              <a:t>: (+375 17) 285 77 27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6021288"/>
            <a:ext cx="2485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E-mail</a:t>
            </a:r>
            <a:r>
              <a:rPr lang="ru-RU" sz="1600" b="1" dirty="0">
                <a:solidFill>
                  <a:schemeClr val="bg1"/>
                </a:solidFill>
              </a:rPr>
              <a:t>: </a:t>
            </a:r>
            <a:r>
              <a:rPr lang="en-US" sz="1600" b="1" dirty="0" err="1">
                <a:solidFill>
                  <a:schemeClr val="bg1"/>
                </a:solidFill>
              </a:rPr>
              <a:t>aup@giprosvjaz.b</a:t>
            </a:r>
            <a:r>
              <a:rPr lang="ru-RU" sz="1600" b="1" dirty="0">
                <a:solidFill>
                  <a:schemeClr val="bg1"/>
                </a:solidFill>
              </a:rPr>
              <a:t>у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www.giprosvjaz.by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48064" y="6021287"/>
            <a:ext cx="26008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E-mail</a:t>
            </a:r>
            <a:r>
              <a:rPr lang="ru-RU" sz="1600" b="1" dirty="0">
                <a:solidFill>
                  <a:schemeClr val="bg1"/>
                </a:solidFill>
              </a:rPr>
              <a:t>: </a:t>
            </a:r>
            <a:r>
              <a:rPr lang="en-US" sz="1600" b="1" dirty="0">
                <a:solidFill>
                  <a:schemeClr val="bg1"/>
                </a:solidFill>
              </a:rPr>
              <a:t>aup@giprosvjaz.by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www.giprosvjaz.by</a:t>
            </a:r>
            <a:endParaRPr lang="ru-RU" sz="1600" b="1" dirty="0">
              <a:solidFill>
                <a:schemeClr val="bg1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572000" y="4869160"/>
            <a:ext cx="0" cy="16762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4535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165304"/>
            <a:ext cx="9143999" cy="6926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2780928"/>
          </a:xfrm>
          <a:prstGeom prst="rect">
            <a:avLst/>
          </a:prstGeom>
        </p:spPr>
      </p:pic>
      <p:grpSp>
        <p:nvGrpSpPr>
          <p:cNvPr id="3" name="Группа 4"/>
          <p:cNvGrpSpPr/>
          <p:nvPr/>
        </p:nvGrpSpPr>
        <p:grpSpPr>
          <a:xfrm>
            <a:off x="338511" y="6342375"/>
            <a:ext cx="8680181" cy="338554"/>
            <a:chOff x="338511" y="6342375"/>
            <a:chExt cx="8680181" cy="338554"/>
          </a:xfrm>
        </p:grpSpPr>
        <p:sp>
          <p:nvSpPr>
            <p:cNvPr id="6" name="TextBox 5"/>
            <p:cNvSpPr txBox="1"/>
            <p:nvPr/>
          </p:nvSpPr>
          <p:spPr>
            <a:xfrm>
              <a:off x="338511" y="6342375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ОАО «Гипросвязь»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35895" y="6342375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aup@giprosvjaz.by</a:t>
              </a:r>
              <a:endParaRPr lang="ru-RU" sz="1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06524" y="6342375"/>
              <a:ext cx="151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giprosvjaz.by</a:t>
              </a:r>
              <a:endParaRPr lang="ru-RU" sz="16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611560" y="2924944"/>
            <a:ext cx="38164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3677D6"/>
                </a:solidFill>
              </a:rPr>
              <a:t>р</a:t>
            </a:r>
            <a:r>
              <a:rPr lang="ru-RU" sz="1600" b="1" dirty="0" smtClean="0">
                <a:solidFill>
                  <a:srgbClr val="3677D6"/>
                </a:solidFill>
              </a:rPr>
              <a:t>азработка</a:t>
            </a:r>
            <a:r>
              <a:rPr lang="ru-RU" sz="1600" b="1" dirty="0">
                <a:solidFill>
                  <a:srgbClr val="3677D6"/>
                </a:solidFill>
              </a:rPr>
              <a:t> предпроектной </a:t>
            </a:r>
          </a:p>
          <a:p>
            <a:pPr lvl="0"/>
            <a:r>
              <a:rPr lang="ru-RU" sz="1600" b="1" dirty="0">
                <a:solidFill>
                  <a:srgbClr val="3677D6"/>
                </a:solidFill>
              </a:rPr>
              <a:t>документации по оснащению </a:t>
            </a:r>
            <a:r>
              <a:rPr lang="ru-RU" sz="1600" b="1" dirty="0" smtClean="0">
                <a:solidFill>
                  <a:srgbClr val="3677D6"/>
                </a:solidFill>
              </a:rPr>
              <a:t>железной </a:t>
            </a:r>
            <a:r>
              <a:rPr lang="ru-RU" sz="1600" b="1" dirty="0">
                <a:solidFill>
                  <a:srgbClr val="3677D6"/>
                </a:solidFill>
              </a:rPr>
              <a:t>дороги радиосвязью (</a:t>
            </a:r>
            <a:r>
              <a:rPr lang="ru-RU" sz="1600" b="1" u="sng" dirty="0">
                <a:solidFill>
                  <a:srgbClr val="3677D6"/>
                </a:solidFill>
              </a:rPr>
              <a:t>Азербайджан</a:t>
            </a:r>
            <a:r>
              <a:rPr lang="ru-RU" sz="1600" b="1" dirty="0" smtClean="0">
                <a:solidFill>
                  <a:srgbClr val="3677D6"/>
                </a:solidFill>
              </a:rPr>
              <a:t>)</a:t>
            </a:r>
            <a:r>
              <a:rPr lang="en-US" sz="1600" b="1" dirty="0" smtClean="0">
                <a:solidFill>
                  <a:srgbClr val="3677D6"/>
                </a:solidFill>
              </a:rPr>
              <a:t>;</a:t>
            </a:r>
            <a:r>
              <a:rPr lang="ru-RU" sz="1600" b="1" dirty="0" smtClean="0">
                <a:solidFill>
                  <a:srgbClr val="3677D6"/>
                </a:solidFill>
              </a:rPr>
              <a:t> 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470" y="363283"/>
            <a:ext cx="1597242" cy="35439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39552" y="3861048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677D6"/>
                </a:solidFill>
              </a:rPr>
              <a:t>разработка </a:t>
            </a:r>
            <a:r>
              <a:rPr lang="ru-RU" sz="1600" b="1" dirty="0">
                <a:solidFill>
                  <a:srgbClr val="3677D6"/>
                </a:solidFill>
              </a:rPr>
              <a:t>строительного проекта сети GSM-R на железной дороге (</a:t>
            </a:r>
            <a:r>
              <a:rPr lang="ru-RU" sz="1600" b="1" u="sng" dirty="0">
                <a:solidFill>
                  <a:srgbClr val="3677D6"/>
                </a:solidFill>
              </a:rPr>
              <a:t>Беларусь</a:t>
            </a:r>
            <a:r>
              <a:rPr lang="ru-RU" sz="1600" b="1" dirty="0" smtClean="0">
                <a:solidFill>
                  <a:srgbClr val="3677D6"/>
                </a:solidFill>
              </a:rPr>
              <a:t>)</a:t>
            </a:r>
            <a:r>
              <a:rPr lang="en-US" sz="1600" b="1" dirty="0" smtClean="0">
                <a:solidFill>
                  <a:srgbClr val="3677D6"/>
                </a:solidFill>
              </a:rPr>
              <a:t>;</a:t>
            </a:r>
            <a:endParaRPr lang="ru-RU" sz="1600" b="1" dirty="0">
              <a:solidFill>
                <a:srgbClr val="3677D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5576" y="4653136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677D6"/>
                </a:solidFill>
              </a:rPr>
              <a:t>разработка </a:t>
            </a:r>
            <a:r>
              <a:rPr lang="ru-RU" sz="1600" b="1" dirty="0">
                <a:solidFill>
                  <a:srgbClr val="3677D6"/>
                </a:solidFill>
              </a:rPr>
              <a:t>и внедрение частотно-территориального плана цифрового телевидения. Разработка  технических нормативных правовых актов в области цифрового телевидения (</a:t>
            </a:r>
            <a:r>
              <a:rPr lang="ru-RU" sz="1600" b="1" u="sng" dirty="0">
                <a:solidFill>
                  <a:srgbClr val="3677D6"/>
                </a:solidFill>
              </a:rPr>
              <a:t>Казахстан</a:t>
            </a:r>
            <a:r>
              <a:rPr lang="ru-RU" sz="1600" b="1" dirty="0" smtClean="0">
                <a:solidFill>
                  <a:srgbClr val="3677D6"/>
                </a:solidFill>
              </a:rPr>
              <a:t>)</a:t>
            </a:r>
            <a:r>
              <a:rPr lang="en-US" sz="1600" b="1" dirty="0" smtClean="0">
                <a:solidFill>
                  <a:srgbClr val="3677D6"/>
                </a:solidFill>
              </a:rPr>
              <a:t>;</a:t>
            </a:r>
            <a:endParaRPr lang="ru-RU" sz="1600" b="1" dirty="0">
              <a:solidFill>
                <a:srgbClr val="3677D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511" y="1212406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Компания обладает уникальным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опытом в области проектирования:</a:t>
            </a:r>
            <a:endParaRPr lang="ru-RU" sz="32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540" y="3068960"/>
            <a:ext cx="108012" cy="10801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524" y="4005064"/>
            <a:ext cx="108012" cy="10801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551" y="4797152"/>
            <a:ext cx="108012" cy="10801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302525" y="3717032"/>
            <a:ext cx="37161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3677D6"/>
                </a:solidFill>
              </a:rPr>
              <a:t>разработка </a:t>
            </a:r>
            <a:r>
              <a:rPr lang="ru-RU" sz="1600" b="1" dirty="0">
                <a:solidFill>
                  <a:srgbClr val="3677D6"/>
                </a:solidFill>
              </a:rPr>
              <a:t>частотно-территориального плана цифрового телевидения. Научно-техническое сопровождение внедрения цифрового телевидения (</a:t>
            </a:r>
            <a:r>
              <a:rPr lang="ru-RU" sz="1600" b="1" u="sng" dirty="0">
                <a:solidFill>
                  <a:srgbClr val="3677D6"/>
                </a:solidFill>
              </a:rPr>
              <a:t>Беларусь</a:t>
            </a:r>
            <a:r>
              <a:rPr lang="ru-RU" sz="1600" b="1" dirty="0" smtClean="0">
                <a:solidFill>
                  <a:srgbClr val="3677D6"/>
                </a:solidFill>
              </a:rPr>
              <a:t>)</a:t>
            </a:r>
            <a:r>
              <a:rPr lang="en-US" sz="1600" b="1" dirty="0" smtClean="0">
                <a:solidFill>
                  <a:srgbClr val="3677D6"/>
                </a:solidFill>
              </a:rPr>
              <a:t>;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8500" y="3861048"/>
            <a:ext cx="108012" cy="10801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302525" y="5118283"/>
            <a:ext cx="3532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677D6"/>
                </a:solidFill>
              </a:rPr>
              <a:t>разработка</a:t>
            </a:r>
            <a:r>
              <a:rPr lang="ru-RU" sz="1600" b="1" dirty="0">
                <a:solidFill>
                  <a:srgbClr val="3677D6"/>
                </a:solidFill>
              </a:rPr>
              <a:t> рабочей </a:t>
            </a:r>
            <a:r>
              <a:rPr lang="ru-RU" sz="1600" b="1" dirty="0" smtClean="0">
                <a:solidFill>
                  <a:srgbClr val="3677D6"/>
                </a:solidFill>
              </a:rPr>
              <a:t>документации</a:t>
            </a:r>
          </a:p>
          <a:p>
            <a:r>
              <a:rPr lang="ru-RU" sz="1600" b="1" dirty="0" smtClean="0">
                <a:solidFill>
                  <a:srgbClr val="3677D6"/>
                </a:solidFill>
              </a:rPr>
              <a:t>на </a:t>
            </a:r>
            <a:r>
              <a:rPr lang="ru-RU" sz="1600" b="1" dirty="0">
                <a:solidFill>
                  <a:srgbClr val="3677D6"/>
                </a:solidFill>
              </a:rPr>
              <a:t>сети связи атомной электростанции (</a:t>
            </a:r>
            <a:r>
              <a:rPr lang="ru-RU" sz="1600" b="1" u="sng" dirty="0">
                <a:solidFill>
                  <a:srgbClr val="3677D6"/>
                </a:solidFill>
              </a:rPr>
              <a:t>Россия</a:t>
            </a:r>
            <a:r>
              <a:rPr lang="ru-RU" sz="1600" b="1" dirty="0" smtClean="0">
                <a:solidFill>
                  <a:srgbClr val="3677D6"/>
                </a:solidFill>
              </a:rPr>
              <a:t>)</a:t>
            </a:r>
            <a:r>
              <a:rPr lang="en-US" sz="1600" b="1" dirty="0" smtClean="0">
                <a:solidFill>
                  <a:srgbClr val="3677D6"/>
                </a:solidFill>
              </a:rPr>
              <a:t>.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8500" y="5265204"/>
            <a:ext cx="108012" cy="1080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646"/>
          <a:stretch/>
        </p:blipFill>
        <p:spPr>
          <a:xfrm>
            <a:off x="6948264" y="363283"/>
            <a:ext cx="2195736" cy="30243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6401184"/>
            <a:ext cx="648072" cy="30243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4252" y="363283"/>
            <a:ext cx="874012" cy="90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587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1"/>
            <a:ext cx="2915815" cy="68580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05" r="34629" b="7975"/>
          <a:stretch/>
        </p:blipFill>
        <p:spPr>
          <a:xfrm>
            <a:off x="0" y="1556792"/>
            <a:ext cx="2915815" cy="5301208"/>
          </a:xfrm>
          <a:prstGeom prst="rect">
            <a:avLst/>
          </a:prstGeom>
        </p:spPr>
      </p:pic>
      <p:grpSp>
        <p:nvGrpSpPr>
          <p:cNvPr id="3" name="Группа 4"/>
          <p:cNvGrpSpPr/>
          <p:nvPr/>
        </p:nvGrpSpPr>
        <p:grpSpPr>
          <a:xfrm>
            <a:off x="352999" y="5117122"/>
            <a:ext cx="2346793" cy="1346667"/>
            <a:chOff x="352999" y="5117122"/>
            <a:chExt cx="2346793" cy="1346667"/>
          </a:xfrm>
        </p:grpSpPr>
        <p:sp>
          <p:nvSpPr>
            <p:cNvPr id="6" name="TextBox 5"/>
            <p:cNvSpPr txBox="1"/>
            <p:nvPr/>
          </p:nvSpPr>
          <p:spPr>
            <a:xfrm>
              <a:off x="352999" y="5117122"/>
              <a:ext cx="23467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ОАО «Гипросвязь»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7052" y="5589240"/>
              <a:ext cx="22107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aup@giprosvjaz.by</a:t>
              </a:r>
              <a:endPara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0502" y="6063679"/>
              <a:ext cx="15972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giprosvjaz.by</a:t>
              </a:r>
              <a:endParaRPr lang="ru-RU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042" y="363283"/>
            <a:ext cx="2133729" cy="4734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47864" y="363283"/>
            <a:ext cx="54005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Реализованы сотни крупных проектов национального масштаба, </a:t>
            </a:r>
            <a:r>
              <a:rPr lang="ru-RU" sz="3200" b="1" dirty="0" smtClean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т. ч. </a:t>
            </a:r>
            <a:r>
              <a:rPr lang="ru-RU" sz="3200" b="1" dirty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проекты сетей: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672406" y="2708920"/>
            <a:ext cx="5292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3677D6"/>
                </a:solidFill>
              </a:rPr>
              <a:t>сотовой подвижной </a:t>
            </a:r>
            <a:r>
              <a:rPr lang="ru-RU" sz="1600" b="1" dirty="0" smtClean="0">
                <a:solidFill>
                  <a:srgbClr val="3677D6"/>
                </a:solidFill>
              </a:rPr>
              <a:t>электросвязи</a:t>
            </a:r>
            <a:r>
              <a:rPr lang="en-US" sz="1600" b="1" dirty="0" smtClean="0">
                <a:solidFill>
                  <a:srgbClr val="3677D6"/>
                </a:solidFill>
              </a:rPr>
              <a:t> </a:t>
            </a:r>
          </a:p>
          <a:p>
            <a:pPr algn="just"/>
            <a:r>
              <a:rPr lang="ru-RU" sz="1600" b="1" dirty="0" smtClean="0">
                <a:solidFill>
                  <a:srgbClr val="3677D6"/>
                </a:solidFill>
              </a:rPr>
              <a:t>различных технологий</a:t>
            </a:r>
            <a:r>
              <a:rPr lang="en-US" sz="1600" b="1" dirty="0" smtClean="0">
                <a:solidFill>
                  <a:srgbClr val="3677D6"/>
                </a:solidFill>
              </a:rPr>
              <a:t>;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5473" y="2947302"/>
            <a:ext cx="108012" cy="108012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672406" y="3512915"/>
            <a:ext cx="46805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677D6"/>
                </a:solidFill>
              </a:rPr>
              <a:t>цифровой транкинговой </a:t>
            </a:r>
            <a:r>
              <a:rPr lang="ru-RU" sz="1600" b="1" dirty="0" smtClean="0">
                <a:solidFill>
                  <a:srgbClr val="3677D6"/>
                </a:solidFill>
              </a:rPr>
              <a:t>электросвязи</a:t>
            </a:r>
            <a:r>
              <a:rPr lang="en-US" sz="1600" b="1" dirty="0" smtClean="0">
                <a:solidFill>
                  <a:srgbClr val="3677D6"/>
                </a:solidFill>
              </a:rPr>
              <a:t>;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5472" y="3628186"/>
            <a:ext cx="108012" cy="10801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672406" y="4038119"/>
            <a:ext cx="46805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677D6"/>
                </a:solidFill>
              </a:rPr>
              <a:t>широкополосного </a:t>
            </a:r>
            <a:r>
              <a:rPr lang="ru-RU" sz="1600" b="1" dirty="0" smtClean="0">
                <a:solidFill>
                  <a:srgbClr val="3677D6"/>
                </a:solidFill>
              </a:rPr>
              <a:t>беспроводного</a:t>
            </a:r>
            <a:r>
              <a:rPr lang="en-US" sz="1600" b="1" dirty="0" smtClean="0">
                <a:solidFill>
                  <a:srgbClr val="3677D6"/>
                </a:solidFill>
              </a:rPr>
              <a:t> </a:t>
            </a:r>
            <a:r>
              <a:rPr lang="ru-RU" sz="1600" b="1" dirty="0" smtClean="0">
                <a:solidFill>
                  <a:srgbClr val="3677D6"/>
                </a:solidFill>
              </a:rPr>
              <a:t>доступа</a:t>
            </a:r>
            <a:r>
              <a:rPr lang="en-US" sz="1600" b="1" dirty="0" smtClean="0">
                <a:solidFill>
                  <a:srgbClr val="3677D6"/>
                </a:solidFill>
              </a:rPr>
              <a:t>;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5471" y="4135724"/>
            <a:ext cx="108012" cy="108012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3672405" y="4541639"/>
            <a:ext cx="4680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677D6"/>
                </a:solidFill>
              </a:rPr>
              <a:t>технологической электросвязи различного </a:t>
            </a:r>
            <a:r>
              <a:rPr lang="ru-RU" sz="1600" b="1" dirty="0" smtClean="0">
                <a:solidFill>
                  <a:srgbClr val="3677D6"/>
                </a:solidFill>
              </a:rPr>
              <a:t>назначения</a:t>
            </a:r>
            <a:r>
              <a:rPr lang="en-US" sz="1600" b="1" dirty="0" smtClean="0">
                <a:solidFill>
                  <a:srgbClr val="3677D6"/>
                </a:solidFill>
              </a:rPr>
              <a:t>;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5470" y="4780021"/>
            <a:ext cx="108012" cy="108012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3672406" y="5309046"/>
            <a:ext cx="46805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677D6"/>
                </a:solidFill>
              </a:rPr>
              <a:t>фиксированного беспроводного доступа для передачи данных, сигналов </a:t>
            </a:r>
            <a:r>
              <a:rPr lang="ru-RU" sz="1600" b="1" dirty="0" smtClean="0">
                <a:solidFill>
                  <a:srgbClr val="3677D6"/>
                </a:solidFill>
              </a:rPr>
              <a:t>телеметрии</a:t>
            </a:r>
            <a:r>
              <a:rPr lang="en-US" sz="1600" b="1" dirty="0" smtClean="0">
                <a:solidFill>
                  <a:srgbClr val="3677D6"/>
                </a:solidFill>
              </a:rPr>
              <a:t> </a:t>
            </a:r>
            <a:r>
              <a:rPr lang="ru-RU" sz="1600" b="1" dirty="0" smtClean="0">
                <a:solidFill>
                  <a:srgbClr val="3677D6"/>
                </a:solidFill>
              </a:rPr>
              <a:t>и </a:t>
            </a:r>
            <a:r>
              <a:rPr lang="ru-RU" sz="1600" b="1" dirty="0">
                <a:solidFill>
                  <a:srgbClr val="3677D6"/>
                </a:solidFill>
              </a:rPr>
              <a:t>телеуправления, </a:t>
            </a:r>
            <a:r>
              <a:rPr lang="ru-RU" sz="1600" b="1" dirty="0" smtClean="0">
                <a:solidFill>
                  <a:srgbClr val="3677D6"/>
                </a:solidFill>
              </a:rPr>
              <a:t>сигнализации</a:t>
            </a:r>
            <a:r>
              <a:rPr lang="en-US" sz="1600" b="1" dirty="0" smtClean="0">
                <a:solidFill>
                  <a:srgbClr val="3677D6"/>
                </a:solidFill>
              </a:rPr>
              <a:t>.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5469" y="5445224"/>
            <a:ext cx="108012" cy="10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170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1"/>
            <a:ext cx="2915815" cy="68580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05" r="34629" b="7975"/>
          <a:stretch/>
        </p:blipFill>
        <p:spPr>
          <a:xfrm>
            <a:off x="0" y="1556792"/>
            <a:ext cx="2915815" cy="5301208"/>
          </a:xfrm>
          <a:prstGeom prst="rect">
            <a:avLst/>
          </a:prstGeom>
        </p:spPr>
      </p:pic>
      <p:grpSp>
        <p:nvGrpSpPr>
          <p:cNvPr id="3" name="Группа 4"/>
          <p:cNvGrpSpPr/>
          <p:nvPr/>
        </p:nvGrpSpPr>
        <p:grpSpPr>
          <a:xfrm>
            <a:off x="352999" y="5117122"/>
            <a:ext cx="2346793" cy="1346667"/>
            <a:chOff x="352999" y="5117122"/>
            <a:chExt cx="2346793" cy="1346667"/>
          </a:xfrm>
        </p:grpSpPr>
        <p:sp>
          <p:nvSpPr>
            <p:cNvPr id="6" name="TextBox 5"/>
            <p:cNvSpPr txBox="1"/>
            <p:nvPr/>
          </p:nvSpPr>
          <p:spPr>
            <a:xfrm>
              <a:off x="352999" y="5117122"/>
              <a:ext cx="23467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ОАО «Гипросвязь»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7052" y="5589240"/>
              <a:ext cx="22107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aup@giprosvjaz.by</a:t>
              </a:r>
              <a:endPara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0502" y="6063679"/>
              <a:ext cx="15972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giprosvjaz.by</a:t>
              </a:r>
              <a:endParaRPr lang="ru-RU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042" y="363283"/>
            <a:ext cx="2133729" cy="47342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672406" y="2852936"/>
            <a:ext cx="5292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677D6"/>
                </a:solidFill>
              </a:rPr>
              <a:t>архитектурно-строительные проекты объектов радиосвязи и телерадиовещания, зданий и сооружений любой </a:t>
            </a:r>
            <a:r>
              <a:rPr lang="ru-RU" sz="1600" b="1" dirty="0" smtClean="0">
                <a:solidFill>
                  <a:srgbClr val="3677D6"/>
                </a:solidFill>
              </a:rPr>
              <a:t>сложности</a:t>
            </a:r>
            <a:r>
              <a:rPr lang="en-US" sz="1600" b="1" dirty="0" smtClean="0">
                <a:solidFill>
                  <a:srgbClr val="3677D6"/>
                </a:solidFill>
              </a:rPr>
              <a:t>;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3212976"/>
            <a:ext cx="108012" cy="108012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672406" y="3789040"/>
            <a:ext cx="4680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677D6"/>
                </a:solidFill>
              </a:rPr>
              <a:t>проекты реконструкции (модернизации) объектов </a:t>
            </a:r>
            <a:r>
              <a:rPr lang="ru-RU" sz="1600" b="1" dirty="0" smtClean="0">
                <a:solidFill>
                  <a:srgbClr val="3677D6"/>
                </a:solidFill>
              </a:rPr>
              <a:t>электросвязи</a:t>
            </a:r>
            <a:r>
              <a:rPr lang="en-US" sz="1600" b="1" dirty="0" smtClean="0">
                <a:solidFill>
                  <a:srgbClr val="3677D6"/>
                </a:solidFill>
              </a:rPr>
              <a:t>;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419872" y="4077072"/>
            <a:ext cx="108012" cy="10801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672406" y="4500409"/>
            <a:ext cx="4680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rgbClr val="3677D6"/>
                </a:solidFill>
              </a:rPr>
              <a:t>предпроектную</a:t>
            </a:r>
            <a:r>
              <a:rPr lang="ru-RU" sz="1600" b="1" dirty="0" smtClean="0">
                <a:solidFill>
                  <a:srgbClr val="3677D6"/>
                </a:solidFill>
              </a:rPr>
              <a:t> </a:t>
            </a:r>
            <a:r>
              <a:rPr lang="ru-RU" sz="1600" b="1" dirty="0">
                <a:solidFill>
                  <a:srgbClr val="3677D6"/>
                </a:solidFill>
              </a:rPr>
              <a:t>(</a:t>
            </a:r>
            <a:r>
              <a:rPr lang="ru-RU" sz="1600" b="1" dirty="0" err="1" smtClean="0">
                <a:solidFill>
                  <a:srgbClr val="3677D6"/>
                </a:solidFill>
              </a:rPr>
              <a:t>предынвестиционную</a:t>
            </a:r>
            <a:r>
              <a:rPr lang="ru-RU" sz="1600" b="1" dirty="0" smtClean="0">
                <a:solidFill>
                  <a:srgbClr val="3677D6"/>
                </a:solidFill>
              </a:rPr>
              <a:t>) документацию</a:t>
            </a:r>
            <a:r>
              <a:rPr lang="en-US" sz="1600" b="1" dirty="0" smtClean="0">
                <a:solidFill>
                  <a:srgbClr val="3677D6"/>
                </a:solidFill>
              </a:rPr>
              <a:t>;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4725144"/>
            <a:ext cx="108012" cy="108012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3672405" y="5364505"/>
            <a:ext cx="4680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677D6"/>
                </a:solidFill>
              </a:rPr>
              <a:t>разделы проектной документации для объектов строительства любой </a:t>
            </a:r>
            <a:r>
              <a:rPr lang="ru-RU" sz="1600" b="1" dirty="0" smtClean="0">
                <a:solidFill>
                  <a:srgbClr val="3677D6"/>
                </a:solidFill>
              </a:rPr>
              <a:t>сложности</a:t>
            </a:r>
            <a:r>
              <a:rPr lang="en-US" sz="1600" b="1" dirty="0" smtClean="0">
                <a:solidFill>
                  <a:srgbClr val="3677D6"/>
                </a:solidFill>
              </a:rPr>
              <a:t>.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5470" y="5602887"/>
            <a:ext cx="108012" cy="10801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347864" y="404664"/>
            <a:ext cx="55446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Компания выполняет функции генерального проектировщика                        и разрабатывает:</a:t>
            </a:r>
            <a:endParaRPr lang="ru-RU" sz="3200" b="1" dirty="0">
              <a:solidFill>
                <a:srgbClr val="3677D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207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165304"/>
            <a:ext cx="9143999" cy="6926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3999" cy="2852937"/>
          </a:xfrm>
          <a:prstGeom prst="rect">
            <a:avLst/>
          </a:prstGeom>
        </p:spPr>
      </p:pic>
      <p:grpSp>
        <p:nvGrpSpPr>
          <p:cNvPr id="3" name="Группа 4"/>
          <p:cNvGrpSpPr/>
          <p:nvPr/>
        </p:nvGrpSpPr>
        <p:grpSpPr>
          <a:xfrm>
            <a:off x="338511" y="6342375"/>
            <a:ext cx="8680181" cy="338554"/>
            <a:chOff x="338511" y="6342375"/>
            <a:chExt cx="8680181" cy="338554"/>
          </a:xfrm>
        </p:grpSpPr>
        <p:sp>
          <p:nvSpPr>
            <p:cNvPr id="6" name="TextBox 5"/>
            <p:cNvSpPr txBox="1"/>
            <p:nvPr/>
          </p:nvSpPr>
          <p:spPr>
            <a:xfrm>
              <a:off x="338511" y="6342375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ОАО «Гипросвязь»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35895" y="6342375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aup@giprosvjaz.by</a:t>
              </a:r>
              <a:endParaRPr lang="ru-RU" sz="1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06524" y="6342375"/>
              <a:ext cx="151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giprosvjaz.by</a:t>
              </a:r>
              <a:endParaRPr lang="ru-RU" sz="16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815"/>
          <a:stretch/>
        </p:blipFill>
        <p:spPr>
          <a:xfrm>
            <a:off x="0" y="631944"/>
            <a:ext cx="1754564" cy="316200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470" y="363283"/>
            <a:ext cx="1597242" cy="35439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8511" y="1212406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Сегодня ОАО «</a:t>
            </a:r>
            <a:r>
              <a:rPr lang="ru-RU" sz="32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Гипросвязь</a:t>
            </a:r>
            <a:r>
              <a:rPr 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» выполняет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комплексное проектирование:</a:t>
            </a:r>
            <a:endParaRPr lang="ru-RU" sz="32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372"/>
          <a:stretch/>
        </p:blipFill>
        <p:spPr>
          <a:xfrm>
            <a:off x="6634217" y="234817"/>
            <a:ext cx="2509782" cy="231129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544"/>
          <a:stretch/>
        </p:blipFill>
        <p:spPr>
          <a:xfrm>
            <a:off x="1181091" y="0"/>
            <a:ext cx="4768950" cy="121240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87624" y="3240851"/>
            <a:ext cx="21602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3677D6"/>
                </a:solidFill>
              </a:rPr>
              <a:t>компьютерных сетей</a:t>
            </a:r>
            <a:r>
              <a:rPr lang="en-US" sz="1600" b="1" dirty="0" smtClean="0">
                <a:solidFill>
                  <a:srgbClr val="3677D6"/>
                </a:solidFill>
              </a:rPr>
              <a:t>;</a:t>
            </a:r>
            <a:endParaRPr lang="ru-RU" sz="1600" b="1" dirty="0">
              <a:solidFill>
                <a:srgbClr val="3677D6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87624" y="3688869"/>
            <a:ext cx="2314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err="1" smtClean="0">
                <a:solidFill>
                  <a:srgbClr val="3677D6"/>
                </a:solidFill>
              </a:rPr>
              <a:t>мультисервисных</a:t>
            </a:r>
            <a:r>
              <a:rPr lang="ru-RU" sz="1600" b="1" dirty="0" smtClean="0">
                <a:solidFill>
                  <a:srgbClr val="3677D6"/>
                </a:solidFill>
              </a:rPr>
              <a:t> сетей</a:t>
            </a:r>
            <a:r>
              <a:rPr lang="en-US" sz="1600" b="1" dirty="0" smtClean="0">
                <a:solidFill>
                  <a:srgbClr val="3677D6"/>
                </a:solidFill>
              </a:rPr>
              <a:t>;</a:t>
            </a:r>
            <a:endParaRPr lang="ru-RU" sz="1600" b="1" dirty="0">
              <a:solidFill>
                <a:srgbClr val="3677D6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87624" y="4165050"/>
            <a:ext cx="28099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3677D6"/>
                </a:solidFill>
              </a:rPr>
              <a:t>пассивных </a:t>
            </a:r>
            <a:r>
              <a:rPr lang="ru-RU" sz="1600" b="1" dirty="0">
                <a:solidFill>
                  <a:srgbClr val="3677D6"/>
                </a:solidFill>
              </a:rPr>
              <a:t>оптических </a:t>
            </a:r>
            <a:r>
              <a:rPr lang="ru-RU" sz="1600" b="1" dirty="0" smtClean="0">
                <a:solidFill>
                  <a:srgbClr val="3677D6"/>
                </a:solidFill>
              </a:rPr>
              <a:t>сетей</a:t>
            </a:r>
            <a:r>
              <a:rPr lang="en-US" sz="1600" b="1" dirty="0" smtClean="0">
                <a:solidFill>
                  <a:srgbClr val="3677D6"/>
                </a:solidFill>
              </a:rPr>
              <a:t>;</a:t>
            </a:r>
            <a:endParaRPr lang="ru-RU" sz="1600" b="1" dirty="0">
              <a:solidFill>
                <a:srgbClr val="3677D6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187624" y="4624973"/>
            <a:ext cx="2952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3677D6"/>
                </a:solidFill>
              </a:rPr>
              <a:t>цифровых </a:t>
            </a:r>
            <a:r>
              <a:rPr lang="ru-RU" sz="1600" b="1" dirty="0">
                <a:solidFill>
                  <a:srgbClr val="3677D6"/>
                </a:solidFill>
              </a:rPr>
              <a:t>телекоммуникационных сетей различного </a:t>
            </a:r>
            <a:r>
              <a:rPr lang="ru-RU" sz="1600" b="1" dirty="0" smtClean="0">
                <a:solidFill>
                  <a:srgbClr val="3677D6"/>
                </a:solidFill>
              </a:rPr>
              <a:t>назначения</a:t>
            </a:r>
            <a:r>
              <a:rPr lang="en-US" sz="1600" b="1" dirty="0" smtClean="0">
                <a:solidFill>
                  <a:srgbClr val="3677D6"/>
                </a:solidFill>
              </a:rPr>
              <a:t>;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3599" y="5400476"/>
            <a:ext cx="108012" cy="108012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1187624" y="5300593"/>
            <a:ext cx="2952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3677D6"/>
                </a:solidFill>
              </a:rPr>
              <a:t>распределительных </a:t>
            </a:r>
            <a:r>
              <a:rPr lang="ru-RU" sz="1600" b="1" dirty="0">
                <a:solidFill>
                  <a:srgbClr val="3677D6"/>
                </a:solidFill>
              </a:rPr>
              <a:t>сетей </a:t>
            </a:r>
            <a:r>
              <a:rPr lang="ru-RU" sz="1600" b="1" dirty="0" smtClean="0">
                <a:solidFill>
                  <a:srgbClr val="3677D6"/>
                </a:solidFill>
              </a:rPr>
              <a:t>телерадиовещания</a:t>
            </a:r>
            <a:r>
              <a:rPr lang="en-US" sz="1600" b="1" dirty="0" smtClean="0">
                <a:solidFill>
                  <a:srgbClr val="3677D6"/>
                </a:solidFill>
              </a:rPr>
              <a:t>;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6926" y="3240851"/>
            <a:ext cx="108012" cy="10801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6926" y="3725162"/>
            <a:ext cx="108012" cy="10801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6926" y="4165050"/>
            <a:ext cx="108012" cy="108012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5030950" y="3140968"/>
            <a:ext cx="32225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3677D6"/>
                </a:solidFill>
              </a:rPr>
              <a:t>структурированных </a:t>
            </a:r>
            <a:r>
              <a:rPr lang="ru-RU" sz="1600" b="1" dirty="0">
                <a:solidFill>
                  <a:srgbClr val="3677D6"/>
                </a:solidFill>
              </a:rPr>
              <a:t>кабельных </a:t>
            </a:r>
            <a:r>
              <a:rPr lang="ru-RU" sz="1600" b="1" dirty="0" smtClean="0">
                <a:solidFill>
                  <a:srgbClr val="3677D6"/>
                </a:solidFill>
              </a:rPr>
              <a:t>систем</a:t>
            </a:r>
            <a:r>
              <a:rPr lang="en-US" sz="1600" b="1" dirty="0" smtClean="0">
                <a:solidFill>
                  <a:srgbClr val="3677D6"/>
                </a:solidFill>
              </a:rPr>
              <a:t>;</a:t>
            </a:r>
            <a:endParaRPr lang="ru-RU" sz="1600" b="1" dirty="0">
              <a:solidFill>
                <a:srgbClr val="3677D6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030951" y="3625279"/>
            <a:ext cx="30963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3677D6"/>
                </a:solidFill>
              </a:rPr>
              <a:t>систем </a:t>
            </a:r>
            <a:r>
              <a:rPr lang="ru-RU" sz="1600" b="1" dirty="0">
                <a:solidFill>
                  <a:srgbClr val="3677D6"/>
                </a:solidFill>
              </a:rPr>
              <a:t>передачи </a:t>
            </a:r>
            <a:r>
              <a:rPr lang="ru-RU" sz="1600" b="1" dirty="0" smtClean="0">
                <a:solidFill>
                  <a:srgbClr val="3677D6"/>
                </a:solidFill>
              </a:rPr>
              <a:t>информации</a:t>
            </a:r>
            <a:r>
              <a:rPr lang="en-US" sz="1600" b="1" dirty="0" smtClean="0">
                <a:solidFill>
                  <a:srgbClr val="3677D6"/>
                </a:solidFill>
              </a:rPr>
              <a:t>;</a:t>
            </a:r>
            <a:endParaRPr lang="ru-RU" sz="1600" b="1" dirty="0">
              <a:solidFill>
                <a:srgbClr val="3677D6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030951" y="4065167"/>
            <a:ext cx="2809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3677D6"/>
                </a:solidFill>
              </a:rPr>
              <a:t>центров </a:t>
            </a:r>
            <a:r>
              <a:rPr lang="ru-RU" sz="1600" b="1" dirty="0">
                <a:solidFill>
                  <a:srgbClr val="3677D6"/>
                </a:solidFill>
              </a:rPr>
              <a:t>и узлов </a:t>
            </a:r>
            <a:r>
              <a:rPr lang="ru-RU" sz="1600" b="1" dirty="0" smtClean="0">
                <a:solidFill>
                  <a:srgbClr val="3677D6"/>
                </a:solidFill>
              </a:rPr>
              <a:t>коммутации</a:t>
            </a:r>
            <a:r>
              <a:rPr lang="en-US" sz="1600" b="1" dirty="0" smtClean="0">
                <a:solidFill>
                  <a:srgbClr val="3677D6"/>
                </a:solidFill>
              </a:rPr>
              <a:t>;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6926" y="4624973"/>
            <a:ext cx="108012" cy="108012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5030951" y="4525090"/>
            <a:ext cx="2952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3677D6"/>
                </a:solidFill>
              </a:rPr>
              <a:t>линейно-кабельных сооружений</a:t>
            </a:r>
            <a:r>
              <a:rPr lang="en-US" sz="1600" b="1" dirty="0" smtClean="0">
                <a:solidFill>
                  <a:srgbClr val="3677D6"/>
                </a:solidFill>
              </a:rPr>
              <a:t>;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6926" y="5093314"/>
            <a:ext cx="108012" cy="108012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5030951" y="4993431"/>
            <a:ext cx="2952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3677D6"/>
                </a:solidFill>
              </a:rPr>
              <a:t>систем </a:t>
            </a:r>
            <a:r>
              <a:rPr lang="ru-RU" sz="1600" b="1" dirty="0">
                <a:solidFill>
                  <a:srgbClr val="3677D6"/>
                </a:solidFill>
              </a:rPr>
              <a:t>управления </a:t>
            </a:r>
            <a:r>
              <a:rPr lang="ru-RU" sz="1600" b="1" dirty="0" smtClean="0">
                <a:solidFill>
                  <a:srgbClr val="3677D6"/>
                </a:solidFill>
              </a:rPr>
              <a:t>сетями</a:t>
            </a:r>
            <a:r>
              <a:rPr lang="en-US" sz="1600" b="1" dirty="0" smtClean="0">
                <a:solidFill>
                  <a:srgbClr val="3677D6"/>
                </a:solidFill>
              </a:rPr>
              <a:t>;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6926" y="5566935"/>
            <a:ext cx="108012" cy="108012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5030951" y="5467052"/>
            <a:ext cx="2952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3677D6"/>
                </a:solidFill>
              </a:rPr>
              <a:t>центров </a:t>
            </a:r>
            <a:r>
              <a:rPr lang="ru-RU" sz="1600" b="1" dirty="0">
                <a:solidFill>
                  <a:srgbClr val="3677D6"/>
                </a:solidFill>
              </a:rPr>
              <a:t>обработки </a:t>
            </a:r>
            <a:r>
              <a:rPr lang="ru-RU" sz="1600" b="1" dirty="0" smtClean="0">
                <a:solidFill>
                  <a:srgbClr val="3677D6"/>
                </a:solidFill>
              </a:rPr>
              <a:t>данных</a:t>
            </a:r>
            <a:r>
              <a:rPr lang="en-US" sz="1600" b="1" dirty="0" smtClean="0">
                <a:solidFill>
                  <a:srgbClr val="3677D6"/>
                </a:solidFill>
              </a:rPr>
              <a:t>.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3599" y="4832577"/>
            <a:ext cx="108012" cy="10801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3599" y="4265592"/>
            <a:ext cx="108012" cy="10801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3599" y="3833174"/>
            <a:ext cx="108012" cy="10801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871" y="3340733"/>
            <a:ext cx="108012" cy="10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653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165304"/>
            <a:ext cx="9143999" cy="6926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2780928"/>
          </a:xfrm>
          <a:prstGeom prst="rect">
            <a:avLst/>
          </a:prstGeom>
        </p:spPr>
      </p:pic>
      <p:grpSp>
        <p:nvGrpSpPr>
          <p:cNvPr id="3" name="Группа 4"/>
          <p:cNvGrpSpPr/>
          <p:nvPr/>
        </p:nvGrpSpPr>
        <p:grpSpPr>
          <a:xfrm>
            <a:off x="338511" y="6342375"/>
            <a:ext cx="8680181" cy="338554"/>
            <a:chOff x="338511" y="6342375"/>
            <a:chExt cx="8680181" cy="338554"/>
          </a:xfrm>
        </p:grpSpPr>
        <p:sp>
          <p:nvSpPr>
            <p:cNvPr id="6" name="TextBox 5"/>
            <p:cNvSpPr txBox="1"/>
            <p:nvPr/>
          </p:nvSpPr>
          <p:spPr>
            <a:xfrm>
              <a:off x="338511" y="6342375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ОАО «Гипросвязь»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35895" y="6342375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aup@giprosvjaz.by</a:t>
              </a:r>
              <a:endParaRPr lang="ru-RU" sz="1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06524" y="6342375"/>
              <a:ext cx="151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giprosvjaz.by</a:t>
              </a:r>
              <a:endParaRPr lang="ru-RU" sz="16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382470" y="3068960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3677D6"/>
                </a:solidFill>
              </a:rPr>
              <a:t>  </a:t>
            </a:r>
            <a:r>
              <a:rPr lang="ru-RU" b="1" dirty="0" smtClean="0">
                <a:solidFill>
                  <a:srgbClr val="3677D6"/>
                </a:solidFill>
              </a:rPr>
              <a:t>анализ </a:t>
            </a:r>
            <a:r>
              <a:rPr lang="ru-RU" b="1" dirty="0">
                <a:solidFill>
                  <a:srgbClr val="3677D6"/>
                </a:solidFill>
              </a:rPr>
              <a:t>рынка телекоммуникационных </a:t>
            </a:r>
            <a:r>
              <a:rPr lang="ru-RU" b="1" dirty="0" smtClean="0">
                <a:solidFill>
                  <a:srgbClr val="3677D6"/>
                </a:solidFill>
              </a:rPr>
              <a:t>услуг</a:t>
            </a:r>
            <a:r>
              <a:rPr lang="en-US" b="1" dirty="0" smtClean="0">
                <a:solidFill>
                  <a:srgbClr val="3677D6"/>
                </a:solidFill>
              </a:rPr>
              <a:t>;</a:t>
            </a:r>
            <a:endParaRPr lang="ru-RU" b="1" dirty="0">
              <a:solidFill>
                <a:srgbClr val="3677D6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470" y="363283"/>
            <a:ext cx="1597242" cy="35439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82470" y="3429000"/>
            <a:ext cx="660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b="1" dirty="0" err="1" smtClean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предпроектные</a:t>
            </a:r>
            <a:r>
              <a:rPr lang="ru-RU" b="1" dirty="0" smtClean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обследования</a:t>
            </a:r>
            <a:r>
              <a:rPr lang="en-US" b="1" dirty="0" smtClean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b="1" dirty="0">
              <a:solidFill>
                <a:srgbClr val="3677D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2470" y="378904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сбор </a:t>
            </a:r>
            <a:r>
              <a:rPr lang="ru-RU" b="1" dirty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исходных данных по </a:t>
            </a:r>
            <a:r>
              <a:rPr lang="ru-RU" b="1" dirty="0" smtClean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объекту</a:t>
            </a:r>
            <a:r>
              <a:rPr lang="en-US" b="1" dirty="0" smtClean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b="1" dirty="0">
              <a:solidFill>
                <a:srgbClr val="3677D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511" y="980728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Комплекс выполняемых работ 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3200" b="1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проектированию </a:t>
            </a:r>
            <a:r>
              <a:rPr lang="ru-RU" sz="3200" b="1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включает</a:t>
            </a:r>
            <a:r>
              <a:rPr 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32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2470" y="4149080"/>
            <a:ext cx="843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разработку </a:t>
            </a:r>
            <a:r>
              <a:rPr lang="ru-RU" b="1" dirty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проектов на отдельные </a:t>
            </a:r>
            <a:r>
              <a:rPr lang="ru-RU" b="1" dirty="0" smtClean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элементы транспортных сетей связи</a:t>
            </a:r>
            <a:r>
              <a:rPr lang="en-US" b="1" dirty="0" smtClean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b="1" dirty="0">
              <a:solidFill>
                <a:srgbClr val="3677D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2470" y="450912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разработку </a:t>
            </a:r>
            <a:r>
              <a:rPr lang="ru-RU" b="1" dirty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проектов реконструкции и технического </a:t>
            </a:r>
            <a:r>
              <a:rPr lang="ru-RU" b="1" dirty="0" smtClean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перевооружения</a:t>
            </a:r>
            <a:r>
              <a:rPr lang="en-US" b="1" dirty="0" smtClean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существующих </a:t>
            </a:r>
            <a:r>
              <a:rPr lang="ru-RU" b="1" dirty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объектов </a:t>
            </a:r>
            <a:r>
              <a:rPr lang="ru-RU" b="1" dirty="0" smtClean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связи</a:t>
            </a:r>
            <a:r>
              <a:rPr lang="en-US" b="1" dirty="0" smtClean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b="1" dirty="0">
              <a:solidFill>
                <a:srgbClr val="3677D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515719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сопровождение </a:t>
            </a:r>
            <a:r>
              <a:rPr lang="ru-RU" b="1" dirty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разработанной проектно-сметной документации                          </a:t>
            </a:r>
            <a:r>
              <a:rPr lang="en-US" b="1" dirty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en-US" b="1" dirty="0" smtClean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процессе </a:t>
            </a:r>
            <a:r>
              <a:rPr lang="ru-RU" b="1" dirty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строительства и до введения объекта в </a:t>
            </a:r>
            <a:r>
              <a:rPr lang="ru-RU" b="1" dirty="0" smtClean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эксплуатацию</a:t>
            </a:r>
            <a:r>
              <a:rPr lang="en-US" b="1" dirty="0" smtClean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3677D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646"/>
          <a:stretch/>
        </p:blipFill>
        <p:spPr>
          <a:xfrm>
            <a:off x="6948264" y="363283"/>
            <a:ext cx="2195736" cy="302433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6401184"/>
            <a:ext cx="648072" cy="30243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4252" y="363283"/>
            <a:ext cx="874012" cy="90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671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1"/>
            <a:ext cx="2915815" cy="68580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05" r="34629" b="7975"/>
          <a:stretch/>
        </p:blipFill>
        <p:spPr>
          <a:xfrm>
            <a:off x="0" y="1556792"/>
            <a:ext cx="2915815" cy="5301208"/>
          </a:xfrm>
          <a:prstGeom prst="rect">
            <a:avLst/>
          </a:prstGeom>
        </p:spPr>
      </p:pic>
      <p:grpSp>
        <p:nvGrpSpPr>
          <p:cNvPr id="3" name="Группа 4"/>
          <p:cNvGrpSpPr/>
          <p:nvPr/>
        </p:nvGrpSpPr>
        <p:grpSpPr>
          <a:xfrm>
            <a:off x="352999" y="5117122"/>
            <a:ext cx="2346793" cy="1346667"/>
            <a:chOff x="352999" y="5117122"/>
            <a:chExt cx="2346793" cy="1346667"/>
          </a:xfrm>
        </p:grpSpPr>
        <p:sp>
          <p:nvSpPr>
            <p:cNvPr id="6" name="TextBox 5"/>
            <p:cNvSpPr txBox="1"/>
            <p:nvPr/>
          </p:nvSpPr>
          <p:spPr>
            <a:xfrm>
              <a:off x="352999" y="5117122"/>
              <a:ext cx="23467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ОАО «Гипросвязь»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7052" y="5589240"/>
              <a:ext cx="22107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aup@giprosvjaz.by</a:t>
              </a:r>
              <a:endPara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0502" y="6063679"/>
              <a:ext cx="15972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giprosvjaz.by</a:t>
              </a:r>
              <a:endParaRPr lang="ru-RU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042" y="363283"/>
            <a:ext cx="2133729" cy="4734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47864" y="363283"/>
            <a:ext cx="54005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Накоплен большой опыт </a:t>
            </a:r>
          </a:p>
          <a:p>
            <a:r>
              <a:rPr lang="ru-RU" sz="3200" b="1" dirty="0" smtClean="0">
                <a:solidFill>
                  <a:srgbClr val="3677D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проектирования интегрированных систем безопасности крупных объектов и отдельных подсистем:</a:t>
            </a:r>
            <a:endParaRPr lang="ru-RU" sz="3200" b="1" dirty="0">
              <a:solidFill>
                <a:srgbClr val="3677D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06909" y="3738518"/>
            <a:ext cx="46805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677D6"/>
                </a:solidFill>
              </a:rPr>
              <a:t>пожарной сигнализации и </a:t>
            </a:r>
            <a:r>
              <a:rPr lang="ru-RU" sz="1600" b="1" dirty="0" smtClean="0">
                <a:solidFill>
                  <a:srgbClr val="3677D6"/>
                </a:solidFill>
              </a:rPr>
              <a:t>оповещения</a:t>
            </a:r>
            <a:r>
              <a:rPr lang="en-US" sz="1600" b="1" dirty="0" smtClean="0">
                <a:solidFill>
                  <a:srgbClr val="3677D6"/>
                </a:solidFill>
              </a:rPr>
              <a:t>;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5472" y="3853789"/>
            <a:ext cx="108012" cy="10801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706911" y="4890646"/>
            <a:ext cx="46805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677D6"/>
                </a:solidFill>
              </a:rPr>
              <a:t>охранного </a:t>
            </a:r>
            <a:r>
              <a:rPr lang="ru-RU" sz="1600" b="1" dirty="0" smtClean="0">
                <a:solidFill>
                  <a:srgbClr val="3677D6"/>
                </a:solidFill>
              </a:rPr>
              <a:t>видеонаблюдения</a:t>
            </a:r>
            <a:r>
              <a:rPr lang="en-US" sz="1600" b="1" dirty="0" smtClean="0">
                <a:solidFill>
                  <a:srgbClr val="3677D6"/>
                </a:solidFill>
              </a:rPr>
              <a:t>;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5471" y="5005917"/>
            <a:ext cx="108012" cy="108012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3706910" y="5487616"/>
            <a:ext cx="46805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677D6"/>
                </a:solidFill>
              </a:rPr>
              <a:t>контроля и ограничения </a:t>
            </a:r>
            <a:r>
              <a:rPr lang="ru-RU" sz="1600" b="1" dirty="0" smtClean="0">
                <a:solidFill>
                  <a:srgbClr val="3677D6"/>
                </a:solidFill>
              </a:rPr>
              <a:t>доступа</a:t>
            </a:r>
            <a:r>
              <a:rPr lang="en-US" sz="1600" b="1" dirty="0" smtClean="0">
                <a:solidFill>
                  <a:srgbClr val="3677D6"/>
                </a:solidFill>
              </a:rPr>
              <a:t>.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5470" y="5602887"/>
            <a:ext cx="108012" cy="10801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707902" y="4314582"/>
            <a:ext cx="52565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677D6"/>
                </a:solidFill>
              </a:rPr>
              <a:t>охранной сигнализации зданий и территорий </a:t>
            </a:r>
            <a:r>
              <a:rPr lang="ru-RU" sz="1600" b="1" dirty="0" smtClean="0">
                <a:solidFill>
                  <a:srgbClr val="3677D6"/>
                </a:solidFill>
              </a:rPr>
              <a:t>объектов</a:t>
            </a:r>
            <a:r>
              <a:rPr lang="en-US" sz="1600" b="1" dirty="0" smtClean="0">
                <a:solidFill>
                  <a:srgbClr val="3677D6"/>
                </a:solidFill>
              </a:rPr>
              <a:t>;</a:t>
            </a:r>
            <a:endParaRPr lang="ru-RU" sz="1600" b="1" dirty="0">
              <a:solidFill>
                <a:srgbClr val="3677D6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5472" y="4429853"/>
            <a:ext cx="108012" cy="10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09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"/>
            <a:ext cx="9143999" cy="6858001"/>
          </a:xfrm>
          <a:prstGeom prst="rect">
            <a:avLst/>
          </a:prstGeom>
        </p:spPr>
      </p:pic>
      <p:grpSp>
        <p:nvGrpSpPr>
          <p:cNvPr id="3" name="Группа 4"/>
          <p:cNvGrpSpPr/>
          <p:nvPr/>
        </p:nvGrpSpPr>
        <p:grpSpPr>
          <a:xfrm>
            <a:off x="338511" y="6342375"/>
            <a:ext cx="8680181" cy="338554"/>
            <a:chOff x="338511" y="6342375"/>
            <a:chExt cx="8680181" cy="338554"/>
          </a:xfrm>
        </p:grpSpPr>
        <p:sp>
          <p:nvSpPr>
            <p:cNvPr id="6" name="TextBox 5"/>
            <p:cNvSpPr txBox="1"/>
            <p:nvPr/>
          </p:nvSpPr>
          <p:spPr>
            <a:xfrm>
              <a:off x="338511" y="6342375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ОАО «Гипросвязь»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35895" y="6342375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aup@giprosvjaz.by</a:t>
              </a:r>
              <a:endParaRPr lang="ru-RU" sz="1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06524" y="6342375"/>
              <a:ext cx="151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giprosvjaz.by</a:t>
              </a:r>
              <a:endParaRPr lang="ru-RU" sz="16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815"/>
          <a:stretch/>
        </p:blipFill>
        <p:spPr>
          <a:xfrm>
            <a:off x="0" y="631944"/>
            <a:ext cx="1754564" cy="316200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470" y="363283"/>
            <a:ext cx="1597242" cy="3543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620688"/>
            <a:ext cx="1253611" cy="15830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372"/>
          <a:stretch/>
        </p:blipFill>
        <p:spPr>
          <a:xfrm>
            <a:off x="7259752" y="4451197"/>
            <a:ext cx="1884247" cy="173523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544"/>
          <a:stretch/>
        </p:blipFill>
        <p:spPr>
          <a:xfrm>
            <a:off x="1181091" y="0"/>
            <a:ext cx="4768950" cy="121240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459" t="47544" r="-1"/>
          <a:stretch/>
        </p:blipFill>
        <p:spPr>
          <a:xfrm>
            <a:off x="0" y="4581128"/>
            <a:ext cx="1599582" cy="12124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3527" y="2420888"/>
            <a:ext cx="84969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ОАО «Гипросвязь» осуществляет научное обеспечение отрасли по вопросам электросвязи</a:t>
            </a:r>
            <a:r>
              <a:rPr 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радиочастотного ресурса, </a:t>
            </a:r>
            <a:r>
              <a:rPr 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ИКТ и цифровой экономики.</a:t>
            </a:r>
            <a:endParaRPr lang="ru-RU" sz="32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4252" y="363283"/>
            <a:ext cx="874012" cy="90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396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2977</TotalTime>
  <Words>1268</Words>
  <Application>Microsoft Office PowerPoint</Application>
  <PresentationFormat>Экран (4:3)</PresentationFormat>
  <Paragraphs>233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Зеневич Анастасия Андреевна</dc:creator>
  <cp:lastModifiedBy>1</cp:lastModifiedBy>
  <cp:revision>267</cp:revision>
  <dcterms:created xsi:type="dcterms:W3CDTF">2017-02-06T08:14:33Z</dcterms:created>
  <dcterms:modified xsi:type="dcterms:W3CDTF">2019-03-28T13:31:35Z</dcterms:modified>
</cp:coreProperties>
</file>