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travita.by/contacts" TargetMode="External"/><Relationship Id="rId5" Type="http://schemas.openxmlformats.org/officeDocument/2006/relationships/hyperlink" Target="https://newclient.stravita.by" TargetMode="Externa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travita.by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ntrud.gov.by/ru" TargetMode="External"/><Relationship Id="rId2" Type="http://schemas.openxmlformats.org/officeDocument/2006/relationships/hyperlink" Target="https://www.ssf.gov.by/ru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A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2544" y="0"/>
            <a:ext cx="4791456" cy="410870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66216" y="3789040"/>
            <a:ext cx="4757912" cy="2727584"/>
          </a:xfrm>
          <a:prstGeom prst="rect">
            <a:avLst/>
          </a:prstGeom>
          <a:solidFill>
            <a:srgbClr val="005AA6"/>
          </a:solidFill>
        </p:spPr>
        <p:txBody>
          <a:bodyPr lIns="0" tIns="0" rIns="0" bIns="0">
            <a:noAutofit/>
          </a:bodyPr>
          <a:lstStyle/>
          <a:p>
            <a:pPr indent="647700"/>
            <a:r>
              <a:rPr lang="ru" sz="3600" b="1" dirty="0">
                <a:solidFill>
                  <a:srgbClr val="FFFFFF"/>
                </a:solidFill>
                <a:latin typeface="Arial"/>
              </a:rPr>
              <a:t>О добровольном страховании дополнительной </a:t>
            </a:r>
            <a:r>
              <a:rPr lang="ru" sz="3600" b="1" dirty="0" smtClean="0">
                <a:solidFill>
                  <a:srgbClr val="FFFFFF"/>
                </a:solidFill>
                <a:latin typeface="Arial"/>
              </a:rPr>
              <a:t>накопительной пенсии</a:t>
            </a:r>
            <a:endParaRPr lang="ru" sz="3600" b="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" y="2246376"/>
            <a:ext cx="2715768" cy="14356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71672" y="2255520"/>
            <a:ext cx="801624" cy="5181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89960" y="3108960"/>
            <a:ext cx="701040" cy="4785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28616" y="2301240"/>
            <a:ext cx="609600" cy="4785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18888" y="3102864"/>
            <a:ext cx="704088" cy="48158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681472" y="2761488"/>
            <a:ext cx="2773680" cy="90220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8388096" y="6126480"/>
            <a:ext cx="557784" cy="55168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417320" y="426720"/>
            <a:ext cx="6434328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ДОХОДНОСТЬ ПО ДОГОВОРУ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НАКОПИТЕЛЬНОЙ ПЕНСИИ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47160" y="2715768"/>
            <a:ext cx="1115568" cy="408432"/>
          </a:xfrm>
          <a:prstGeom prst="rect">
            <a:avLst/>
          </a:prstGeom>
          <a:solidFill>
            <a:srgbClr val="3E7AC2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400" b="1">
                <a:solidFill>
                  <a:srgbClr val="FFFFFF"/>
                </a:solidFill>
                <a:latin typeface="Arial"/>
              </a:rPr>
              <a:t>СТРАХОВОЙ БОНУС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58952" y="4309872"/>
            <a:ext cx="7363968" cy="14020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190"/>
              </a:spcAft>
            </a:pPr>
            <a:r>
              <a:rPr lang="ru" sz="2000">
                <a:latin typeface="Arial"/>
              </a:rPr>
              <a:t>Норма доходности - СТАВКА РЕФИНАНСИРОВАНИЯ НБ РБ</a:t>
            </a:r>
          </a:p>
          <a:p>
            <a:pPr indent="0"/>
            <a:r>
              <a:rPr lang="ru" sz="2000">
                <a:latin typeface="Arial"/>
              </a:rPr>
              <a:t>Страховой бонус - дополнительный доход, полученный «Стравитой» от инвестирования средств, и направленный на лицевые счета страхователей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1968" y="1496568"/>
            <a:ext cx="2045208" cy="235610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3160" y="3035808"/>
            <a:ext cx="161544" cy="8351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74408" y="2968752"/>
            <a:ext cx="463296" cy="10241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10456" y="4605528"/>
            <a:ext cx="1191768" cy="71932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372856" y="6108192"/>
            <a:ext cx="557784" cy="56692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7624" y="252984"/>
            <a:ext cx="3115056" cy="20726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800" b="1">
                <a:solidFill>
                  <a:srgbClr val="005AA5"/>
                </a:solidFill>
                <a:latin typeface="Arial"/>
              </a:rPr>
              <a:t>КАК РАБОТАЕТ МЕХАНИЗМ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78280" y="484632"/>
            <a:ext cx="4803648" cy="28346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72384" y="758952"/>
            <a:ext cx="3139440" cy="24993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solidFill>
                  <a:srgbClr val="005AA5"/>
                </a:solidFill>
                <a:latin typeface="Arial"/>
              </a:rPr>
              <a:t>НАКОПИТЕЛЬНОЙ ПЕНСИИ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9016" y="1207008"/>
            <a:ext cx="2048256" cy="1673352"/>
          </a:xfrm>
          <a:prstGeom prst="rect">
            <a:avLst/>
          </a:prstGeom>
          <a:solidFill>
            <a:srgbClr val="3569A8"/>
          </a:solidFill>
        </p:spPr>
        <p:txBody>
          <a:bodyPr lIns="0" tIns="0" rIns="0" bIns="0">
            <a:noAutofit/>
          </a:bodyPr>
          <a:lstStyle/>
          <a:p>
            <a:pPr indent="292100">
              <a:spcBef>
                <a:spcPts val="420"/>
              </a:spcBef>
              <a:spcAft>
                <a:spcPts val="420"/>
              </a:spcAft>
            </a:pPr>
            <a:r>
              <a:rPr lang="ru" sz="1800" b="1">
                <a:solidFill>
                  <a:srgbClr val="C4BD97"/>
                </a:solidFill>
                <a:latin typeface="Arial"/>
              </a:rPr>
              <a:t>ГРАЖДАНИН</a:t>
            </a:r>
          </a:p>
          <a:p>
            <a:pPr indent="381000"/>
            <a:r>
              <a:rPr lang="ru" sz="1500" b="1">
                <a:solidFill>
                  <a:srgbClr val="FFFFFF"/>
                </a:solidFill>
                <a:latin typeface="Arial"/>
              </a:rPr>
              <a:t>ЗАЯВЛЕНИЕ</a:t>
            </a:r>
          </a:p>
          <a:p>
            <a:pPr indent="393700" algn="just">
              <a:lnSpc>
                <a:spcPct val="94000"/>
              </a:lnSpc>
            </a:pPr>
            <a:r>
              <a:rPr lang="ru" sz="1200">
                <a:solidFill>
                  <a:srgbClr val="FFFFFF"/>
                </a:solidFill>
                <a:latin typeface="Arial"/>
              </a:rPr>
              <a:t>ТАРИФ 1% -10%, ИНФОРМАЦИЯ О РАБОТОДАТЕЛЕ, СРОК ПОЛУЧЕНИЯ ПЕНСИИ: 5/10 ЛЕТ, СПОСОБ ВЗАИМОДЕЙСТВИЯ СО СТРАВИТОЙ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6281928" y="2127504"/>
          <a:ext cx="2051304" cy="771144"/>
        </p:xfrm>
        <a:graphic>
          <a:graphicData uri="http://schemas.openxmlformats.org/drawingml/2006/table">
            <a:tbl>
              <a:tblPr/>
              <a:tblGrid>
                <a:gridCol w="393192"/>
                <a:gridCol w="1258824"/>
                <a:gridCol w="399288"/>
              </a:tblGrid>
              <a:tr h="179832">
                <a:tc>
                  <a:txBody>
                    <a:bodyPr/>
                    <a:lstStyle/>
                    <a:p>
                      <a:pPr indent="0"/>
                      <a:r>
                        <a:rPr lang="ru" sz="950" i="1">
                          <a:solidFill>
                            <a:srgbClr val="FFFFFF"/>
                          </a:solidFill>
                          <a:latin typeface="Arial"/>
                        </a:rPr>
                        <a:t>г----</a:t>
                      </a:r>
                    </a:p>
                  </a:txBody>
                  <a:tcPr marL="0" marR="0" marT="0" marB="0">
                    <a:solidFill>
                      <a:srgbClr val="3D79C1"/>
                    </a:solidFill>
                  </a:tcPr>
                </a:tc>
                <a:tc>
                  <a:txBody>
                    <a:bodyPr/>
                    <a:lstStyle/>
                    <a:p>
                      <a:endParaRPr sz="900"/>
                    </a:p>
                  </a:txBody>
                  <a:tcPr marL="0" marR="0" marT="0" marB="0">
                    <a:solidFill>
                      <a:srgbClr val="3D79C2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750">
                          <a:solidFill>
                            <a:srgbClr val="FFFFFF"/>
                          </a:solidFill>
                          <a:latin typeface="Arial"/>
                        </a:rPr>
                        <a:t>-----1</a:t>
                      </a:r>
                    </a:p>
                  </a:txBody>
                  <a:tcPr marL="0" marR="0" marT="0" marB="0" anchor="ctr">
                    <a:solidFill>
                      <a:srgbClr val="3D79C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endParaRPr sz="1800"/>
                    </a:p>
                  </a:txBody>
                  <a:tcPr marL="0" marR="0" marT="0" marB="0">
                    <a:solidFill>
                      <a:srgbClr val="3569AA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solidFill>
                            <a:srgbClr val="FFFFFF"/>
                          </a:solidFill>
                          <a:latin typeface="Arial"/>
                        </a:rPr>
                        <a:t>ФСЗН</a:t>
                      </a:r>
                    </a:p>
                  </a:txBody>
                  <a:tcPr marL="0" marR="0" marT="0" marB="0">
                    <a:solidFill>
                      <a:srgbClr val="3569A9"/>
                    </a:solidFill>
                  </a:tcPr>
                </a:tc>
                <a:tc>
                  <a:txBody>
                    <a:bodyPr/>
                    <a:lstStyle/>
                    <a:p>
                      <a:endParaRPr sz="1800"/>
                    </a:p>
                  </a:txBody>
                  <a:tcPr marL="0" marR="0" marT="0" marB="0">
                    <a:solidFill>
                      <a:srgbClr val="3569AA"/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 indent="0"/>
                      <a:r>
                        <a:rPr lang="ru" sz="400">
                          <a:solidFill>
                            <a:srgbClr val="D0D0D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rgbClr val="31629D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>
                    <a:solidFill>
                      <a:srgbClr val="31629D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/>
                    </a:p>
                  </a:txBody>
                  <a:tcPr marL="0" marR="0" marT="0" marB="0">
                    <a:solidFill>
                      <a:srgbClr val="31629D"/>
                    </a:solidFill>
                  </a:tcPr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1392936" y="3124200"/>
            <a:ext cx="871728" cy="80467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11800" b="1">
                <a:solidFill>
                  <a:srgbClr val="4673AA"/>
                </a:solidFill>
                <a:latin typeface="Arial"/>
              </a:rPr>
              <a:t>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072128" y="3206496"/>
            <a:ext cx="1993392" cy="17678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200" i="1">
                <a:latin typeface="Arial"/>
              </a:rPr>
              <a:t>заявление, копия Договора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469136" y="4029456"/>
            <a:ext cx="2596896" cy="5730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600">
                <a:solidFill>
                  <a:srgbClr val="17375E"/>
                </a:solidFill>
                <a:latin typeface="Arial"/>
              </a:rPr>
              <a:t>I                                                                                       ]</a:t>
            </a:r>
          </a:p>
          <a:p>
            <a:pPr indent="0" algn="ctr">
              <a:lnSpc>
                <a:spcPct val="95000"/>
              </a:lnSpc>
            </a:pPr>
            <a:r>
              <a:rPr lang="ru" sz="1800" b="1">
                <a:latin typeface="Arial"/>
              </a:rPr>
              <a:t>СТРАВИТА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478280" y="4669536"/>
            <a:ext cx="2587752" cy="935736"/>
          </a:xfrm>
          <a:prstGeom prst="rect">
            <a:avLst/>
          </a:prstGeom>
          <a:solidFill>
            <a:srgbClr val="3569A8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1000"/>
              </a:lnSpc>
              <a:spcAft>
                <a:spcPts val="420"/>
              </a:spcAft>
            </a:pPr>
            <a:r>
              <a:rPr lang="ru" sz="1500" b="1">
                <a:solidFill>
                  <a:srgbClr val="FFFFFF"/>
                </a:solidFill>
                <a:latin typeface="Arial"/>
              </a:rPr>
              <a:t>ДОГОВОР СТРАХОВАНИЯ / ЛИЦЕВОЙ СЧЕТ</a:t>
            </a:r>
            <a:r>
              <a:rPr lang="ru" sz="1200" b="1">
                <a:solidFill>
                  <a:srgbClr val="FFFFFF"/>
                </a:solidFill>
                <a:latin typeface="Arial"/>
              </a:rPr>
              <a:t>:</a:t>
            </a:r>
          </a:p>
          <a:p>
            <a:pPr indent="0" algn="ctr">
              <a:lnSpc>
                <a:spcPct val="91000"/>
              </a:lnSpc>
            </a:pPr>
            <a:r>
              <a:rPr lang="ru" sz="1200">
                <a:solidFill>
                  <a:srgbClr val="FFFFFF"/>
                </a:solidFill>
                <a:latin typeface="Arial"/>
              </a:rPr>
              <a:t>УЧЕТ ВЗНОСОВ,НАЧИСЛЕНИЕ ДОХОДА, ВЫПЛАТА НАКОПИТЕЛЬНОЙ ПЕНСИИ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855208" y="4200144"/>
            <a:ext cx="2584704" cy="1560576"/>
          </a:xfrm>
          <a:prstGeom prst="rect">
            <a:avLst/>
          </a:prstGeom>
          <a:solidFill>
            <a:srgbClr val="97AED7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420"/>
              </a:spcAft>
            </a:pPr>
            <a:r>
              <a:rPr lang="ru" sz="1800" b="1">
                <a:solidFill>
                  <a:srgbClr val="FFFFFF"/>
                </a:solidFill>
                <a:latin typeface="Arial"/>
              </a:rPr>
              <a:t>РАБОТОДАТЕЛЬ</a:t>
            </a:r>
          </a:p>
          <a:p>
            <a:pPr marL="69156" indent="-114300">
              <a:lnSpc>
                <a:spcPct val="90000"/>
              </a:lnSpc>
              <a:spcAft>
                <a:spcPts val="140"/>
              </a:spcAft>
            </a:pPr>
            <a:r>
              <a:rPr lang="ru" sz="1500">
                <a:solidFill>
                  <a:srgbClr val="FFFFFF"/>
                </a:solidFill>
                <a:latin typeface="Arial"/>
              </a:rPr>
              <a:t>• РАСЧЕТ ВЗНОСОВ И ИХ ПЕРЕЧИСЛЕНИЕ В СТРАВИТУ,</a:t>
            </a:r>
          </a:p>
          <a:p>
            <a:pPr marL="69156" indent="-114300">
              <a:lnSpc>
                <a:spcPct val="90000"/>
              </a:lnSpc>
            </a:pPr>
            <a:r>
              <a:rPr lang="ru" sz="1500">
                <a:solidFill>
                  <a:srgbClr val="FFFFFF"/>
                </a:solidFill>
                <a:latin typeface="Arial"/>
              </a:rPr>
              <a:t>• ПРЕДОСТАВЛЯЕТ ЛЬГОТУ работнику по подоходному налогу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194048" y="5830824"/>
            <a:ext cx="79248" cy="1127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just"/>
            <a:r>
              <a:rPr lang="ru" sz="400">
                <a:latin typeface="Arial"/>
              </a:rPr>
              <a:t>■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62856" y="6114288"/>
            <a:ext cx="362712" cy="35356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9952" y="3029712"/>
            <a:ext cx="3130296" cy="316687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43088" y="6056376"/>
            <a:ext cx="1005840" cy="63703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78280" y="252984"/>
            <a:ext cx="6309360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КАК ОФОРМИТЬ ДОГОВОР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НАКОПИТЕЛЬНОЙ ПЕНСИИ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30808" y="1417320"/>
            <a:ext cx="2752344" cy="6461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420"/>
              </a:spcAft>
            </a:pPr>
            <a:r>
              <a:rPr lang="en-US" sz="1800" b="1">
                <a:solidFill>
                  <a:srgbClr val="C00000"/>
                </a:solidFill>
                <a:latin typeface="Calibri"/>
                <a:hlinkClick r:id="rId5"/>
              </a:rPr>
              <a:t>https://newclient.stravita.by</a:t>
            </a:r>
          </a:p>
          <a:p>
            <a:pPr marL="607636" indent="0"/>
            <a:r>
              <a:rPr lang="ru" sz="2000" b="1" i="1" u="sng">
                <a:latin typeface="Arial"/>
              </a:rPr>
              <a:t>ОНЛАЙН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3816" y="2502408"/>
            <a:ext cx="2999232" cy="569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86428" indent="0">
              <a:lnSpc>
                <a:spcPct val="89000"/>
              </a:lnSpc>
            </a:pPr>
            <a:r>
              <a:rPr lang="ru" sz="1200" b="1">
                <a:latin typeface="Calibri"/>
              </a:rPr>
              <a:t>Пройдите регистрацию в личном кабинете </a:t>
            </a:r>
            <a:r>
              <a:rPr lang="ru" sz="1200">
                <a:latin typeface="Calibri"/>
              </a:rPr>
              <a:t>и/или авторизуйтесь, если у вас уже есть логин и пароль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95528" y="3188208"/>
            <a:ext cx="3160776" cy="7437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596900" algn="just">
              <a:spcAft>
                <a:spcPts val="420"/>
              </a:spcAft>
            </a:pPr>
            <a:r>
              <a:rPr lang="ru" sz="800">
                <a:solidFill>
                  <a:srgbClr val="4673AA"/>
                </a:solidFill>
                <a:latin typeface="Calibri"/>
              </a:rPr>
              <a:t>* '</a:t>
            </a:r>
          </a:p>
          <a:p>
            <a:pPr marL="434916" indent="-203200">
              <a:lnSpc>
                <a:spcPct val="89000"/>
              </a:lnSpc>
              <a:spcAft>
                <a:spcPts val="420"/>
              </a:spcAft>
            </a:pPr>
            <a:r>
              <a:rPr lang="ru" sz="1200">
                <a:latin typeface="Calibri"/>
              </a:rPr>
              <a:t>Нажмите "Заключить договор онлайн" и выберите программу страхования</a:t>
            </a:r>
          </a:p>
          <a:p>
            <a:pPr indent="596900"/>
            <a:r>
              <a:rPr lang="ru" sz="800">
                <a:solidFill>
                  <a:srgbClr val="4673AA"/>
                </a:solidFill>
                <a:latin typeface="Calibri"/>
              </a:rPr>
              <a:t>-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01624" y="4005072"/>
            <a:ext cx="3160776" cy="14356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47820" indent="177800">
              <a:lnSpc>
                <a:spcPct val="89000"/>
              </a:lnSpc>
              <a:spcAft>
                <a:spcPts val="1260"/>
              </a:spcAft>
            </a:pPr>
            <a:r>
              <a:rPr lang="ru" sz="1200">
                <a:latin typeface="Calibri"/>
              </a:rPr>
              <a:t>Укажите условия страхования: тариф по договору; информацию о работодателе; срок выплаты дополнительной пенсии; способ взаимодействия</a:t>
            </a:r>
          </a:p>
          <a:p>
            <a:pPr indent="0" algn="ctr">
              <a:lnSpc>
                <a:spcPct val="89000"/>
              </a:lnSpc>
              <a:spcAft>
                <a:spcPts val="420"/>
              </a:spcAft>
            </a:pPr>
            <a:r>
              <a:rPr lang="ru" sz="1200">
                <a:latin typeface="Calibri"/>
              </a:rPr>
              <a:t>Сформируйте заявление о заключении договора страхования, подтвердите данные</a:t>
            </a:r>
          </a:p>
          <a:p>
            <a:pPr indent="596900"/>
            <a:r>
              <a:rPr lang="ru" sz="950" i="1">
                <a:solidFill>
                  <a:srgbClr val="4673AA"/>
                </a:solidFill>
                <a:latin typeface="Arial"/>
              </a:rPr>
              <a:t>- *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01624" y="5495544"/>
            <a:ext cx="3160776" cy="7040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63500" algn="just">
              <a:lnSpc>
                <a:spcPct val="89000"/>
              </a:lnSpc>
            </a:pPr>
            <a:r>
              <a:rPr lang="ru" sz="1200" b="1">
                <a:latin typeface="Calibri"/>
              </a:rPr>
              <a:t>Получите страховое свидетельство </a:t>
            </a:r>
            <a:r>
              <a:rPr lang="ru" sz="1200">
                <a:latin typeface="Calibri"/>
              </a:rPr>
              <a:t>(договор страхования) в виде электронного документа на электронную почту и в личный кабинет, распечатайте договор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09616" y="1527048"/>
            <a:ext cx="2642616" cy="1286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2000"/>
              </a:lnSpc>
            </a:pPr>
            <a:r>
              <a:rPr lang="ru" sz="2000" b="1" i="1" u="sng">
                <a:latin typeface="Arial"/>
              </a:rPr>
              <a:t>В ОФИСЕ/</a:t>
            </a:r>
          </a:p>
          <a:p>
            <a:pPr indent="0" algn="ctr">
              <a:lnSpc>
                <a:spcPct val="92000"/>
              </a:lnSpc>
              <a:spcAft>
                <a:spcPts val="1190"/>
              </a:spcAft>
            </a:pPr>
            <a:r>
              <a:rPr lang="ru" sz="2000" b="1" i="1" u="sng">
                <a:latin typeface="Arial"/>
              </a:rPr>
              <a:t>У ПРЕДСТАВИТЕЛЯ «СТРАВИТЫ»</a:t>
            </a:r>
          </a:p>
          <a:p>
            <a:pPr indent="0" algn="ctr"/>
            <a:r>
              <a:rPr lang="en-US" sz="1800" b="1">
                <a:solidFill>
                  <a:srgbClr val="C00000"/>
                </a:solidFill>
                <a:latin typeface="Calibri"/>
                <a:hlinkClick r:id="rId6"/>
              </a:rPr>
              <a:t>https://stravita.by/contacts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81216" y="1283208"/>
            <a:ext cx="417576" cy="34747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72856" y="6126480"/>
            <a:ext cx="557784" cy="5516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71600" y="268224"/>
            <a:ext cx="6306312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ДОГОВОР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НАКОПИТЕЛЬНОЙ ПЕНСИИ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2128" y="1350264"/>
            <a:ext cx="4898136" cy="25298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solidFill>
                  <a:srgbClr val="002060"/>
                </a:solidFill>
                <a:latin typeface="Arial"/>
              </a:rPr>
              <a:t>Основные условия договора страхования</a:t>
            </a:r>
            <a:r>
              <a:rPr lang="ru" sz="1800" b="1">
                <a:latin typeface="Arial"/>
              </a:rPr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81088" y="1283208"/>
            <a:ext cx="1392936" cy="3474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4000"/>
              </a:lnSpc>
            </a:pPr>
            <a:r>
              <a:rPr lang="ru" sz="600" b="1">
                <a:solidFill>
                  <a:srgbClr val="2F4F3B"/>
                </a:solidFill>
                <a:latin typeface="Arial"/>
              </a:rPr>
              <a:t>РЕСПУБЛИКА БЕЛАРУСЬ </a:t>
            </a:r>
            <a:r>
              <a:rPr lang="ru" sz="600" b="1">
                <a:solidFill>
                  <a:srgbClr val="0F2416"/>
                </a:solidFill>
                <a:latin typeface="Arial"/>
              </a:rPr>
              <a:t>СТРАХОВОЕ СВИДЕТЕЛЬСТВО ГОСУДАРСТВЕННОГО СОЦИАЛЬНОГО СТРАХОВАНИЯ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665976" y="1731264"/>
            <a:ext cx="1908048" cy="5821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4000"/>
              </a:lnSpc>
            </a:pPr>
            <a:r>
              <a:rPr lang="ru" sz="600" b="1">
                <a:latin typeface="Arial"/>
              </a:rPr>
              <a:t>СТРАХОВОЙ </a:t>
            </a:r>
            <a:r>
              <a:rPr lang="ru" sz="600" b="1">
                <a:solidFill>
                  <a:srgbClr val="0F2416"/>
                </a:solidFill>
                <a:latin typeface="Arial"/>
              </a:rPr>
              <a:t>НОМЕР:</a:t>
            </a:r>
          </a:p>
          <a:p>
            <a:pPr indent="0" algn="just">
              <a:lnSpc>
                <a:spcPct val="94000"/>
              </a:lnSpc>
            </a:pPr>
            <a:r>
              <a:rPr lang="ru" sz="600" b="1">
                <a:solidFill>
                  <a:srgbClr val="0F2416"/>
                </a:solidFill>
                <a:latin typeface="Arial"/>
              </a:rPr>
              <a:t>Фамилия:</a:t>
            </a:r>
          </a:p>
          <a:p>
            <a:pPr indent="0">
              <a:lnSpc>
                <a:spcPct val="94000"/>
              </a:lnSpc>
            </a:pPr>
            <a:r>
              <a:rPr lang="ru" sz="600" b="1">
                <a:solidFill>
                  <a:srgbClr val="0F2416"/>
                </a:solidFill>
                <a:latin typeface="Arial"/>
              </a:rPr>
              <a:t>Имя:</a:t>
            </a:r>
          </a:p>
          <a:p>
            <a:pPr indent="0" algn="just">
              <a:lnSpc>
                <a:spcPct val="94000"/>
              </a:lnSpc>
            </a:pPr>
            <a:r>
              <a:rPr lang="ru" sz="600" b="1">
                <a:solidFill>
                  <a:srgbClr val="0F2416"/>
                </a:solidFill>
                <a:latin typeface="Arial"/>
              </a:rPr>
              <a:t>Отчество:</a:t>
            </a:r>
          </a:p>
          <a:p>
            <a:pPr indent="0">
              <a:lnSpc>
                <a:spcPct val="94000"/>
              </a:lnSpc>
            </a:pPr>
            <a:r>
              <a:rPr lang="ru" sz="600" b="1">
                <a:solidFill>
                  <a:srgbClr val="0F2416"/>
                </a:solidFill>
                <a:latin typeface="Arial"/>
              </a:rPr>
              <a:t>Пол:</a:t>
            </a:r>
          </a:p>
          <a:p>
            <a:pPr indent="0">
              <a:lnSpc>
                <a:spcPct val="94000"/>
              </a:lnSpc>
            </a:pPr>
            <a:r>
              <a:rPr lang="ru" sz="600" b="1">
                <a:solidFill>
                  <a:srgbClr val="0F2416"/>
                </a:solidFill>
                <a:latin typeface="Arial"/>
              </a:rPr>
              <a:t>Дата рождения: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1272" y="1859280"/>
            <a:ext cx="4818888" cy="6858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200">
                <a:latin typeface="Arial Unicode MS"/>
              </a:rPr>
              <a:t>■ </a:t>
            </a:r>
            <a:r>
              <a:rPr lang="ru" sz="1400">
                <a:latin typeface="Arial"/>
              </a:rPr>
              <a:t>ТАРИФ ПО ДОГОВОРУ</a:t>
            </a:r>
            <a:r>
              <a:rPr lang="ru" sz="1800">
                <a:latin typeface="Arial"/>
              </a:rPr>
              <a:t>.</a:t>
            </a:r>
          </a:p>
          <a:p>
            <a:pPr indent="0">
              <a:spcAft>
                <a:spcPts val="280"/>
              </a:spcAft>
            </a:pPr>
            <a:r>
              <a:rPr lang="ru" sz="1600" i="1" cap="small">
                <a:latin typeface="Arial"/>
              </a:rPr>
              <a:t>С</a:t>
            </a:r>
            <a:r>
              <a:rPr lang="ru" sz="1700" i="1" cap="small">
                <a:latin typeface="Arial"/>
              </a:rPr>
              <a:t>трахователь вправе</a:t>
            </a:r>
            <a:r>
              <a:rPr lang="ru" sz="1600" i="1">
                <a:latin typeface="Arial"/>
              </a:rPr>
              <a:t> 1 </a:t>
            </a:r>
            <a:r>
              <a:rPr lang="ru" sz="1700" i="1" cap="small">
                <a:latin typeface="Arial"/>
              </a:rPr>
              <a:t>раз в год изменить тариф</a:t>
            </a:r>
          </a:p>
          <a:p>
            <a:pPr indent="0"/>
            <a:r>
              <a:rPr lang="ru" sz="950" i="1">
                <a:latin typeface="Arial"/>
              </a:rPr>
              <a:t>■</a:t>
            </a:r>
            <a:r>
              <a:rPr lang="ru" sz="1400">
                <a:latin typeface="Arial"/>
              </a:rPr>
              <a:t> СРОК ВЫПЛАТЫ ДОПОЛНИТЕЛЬНОЙ ПЕНСИИ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1272" y="2624328"/>
            <a:ext cx="7991856" cy="1024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280"/>
              </a:spcAft>
            </a:pPr>
            <a:r>
              <a:rPr lang="ru" sz="1200">
                <a:latin typeface="Arial Unicode MS"/>
              </a:rPr>
              <a:t>■ </a:t>
            </a:r>
            <a:r>
              <a:rPr lang="ru" sz="1400">
                <a:latin typeface="Arial"/>
              </a:rPr>
              <a:t>СРОК СТРАХОВАНИЯ </a:t>
            </a:r>
            <a:r>
              <a:rPr lang="ru" sz="1800">
                <a:latin typeface="Arial"/>
              </a:rPr>
              <a:t>- 1 </a:t>
            </a:r>
            <a:r>
              <a:rPr lang="ru" sz="1400">
                <a:latin typeface="Arial"/>
              </a:rPr>
              <a:t>ЧИСЛО МЕСЯЦА</a:t>
            </a:r>
            <a:r>
              <a:rPr lang="ru" sz="1800">
                <a:latin typeface="Arial"/>
              </a:rPr>
              <a:t>, </a:t>
            </a:r>
            <a:r>
              <a:rPr lang="ru" sz="1400">
                <a:latin typeface="Arial"/>
              </a:rPr>
              <a:t>СЛЕДУЮЩЕГО ЗА МЕСЯЦЕМ УПЛАТЫ</a:t>
            </a:r>
          </a:p>
          <a:p>
            <a:pPr indent="317500">
              <a:spcAft>
                <a:spcPts val="280"/>
              </a:spcAft>
            </a:pPr>
            <a:r>
              <a:rPr lang="ru" sz="1400">
                <a:latin typeface="Arial"/>
              </a:rPr>
              <a:t>ПЕРВОГО СТРАХОВОГО ВЗНОСА</a:t>
            </a:r>
          </a:p>
          <a:p>
            <a:pPr indent="0">
              <a:spcAft>
                <a:spcPts val="280"/>
              </a:spcAft>
            </a:pPr>
            <a:r>
              <a:rPr lang="ru" sz="1200">
                <a:latin typeface="Arial Unicode MS"/>
              </a:rPr>
              <a:t>■ </a:t>
            </a:r>
            <a:r>
              <a:rPr lang="ru" sz="1400">
                <a:latin typeface="Arial"/>
              </a:rPr>
              <a:t>ДОГОВОР ВСТУПАЕТ В СИЛУ С ДАТЫ ЕГО ЗАКЛЮЧЕНИЯ</a:t>
            </a:r>
          </a:p>
          <a:p>
            <a:pPr indent="0"/>
            <a:r>
              <a:rPr lang="ru" sz="1200">
                <a:latin typeface="Arial Unicode MS"/>
              </a:rPr>
              <a:t>■ </a:t>
            </a:r>
            <a:r>
              <a:rPr lang="ru" sz="1400">
                <a:latin typeface="Arial"/>
              </a:rPr>
              <a:t>СПОСОБ ИНФОРМАЦИОННОГО ВЗАИМОДЕЙСТВИЯ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6032" y="3864864"/>
            <a:ext cx="8485632" cy="12252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800" b="1">
                <a:solidFill>
                  <a:srgbClr val="002060"/>
                </a:solidFill>
                <a:latin typeface="Arial"/>
              </a:rPr>
              <a:t>СТРАХОВАЯ СУММА (сумма накопленной пенсии) - </a:t>
            </a:r>
            <a:r>
              <a:rPr lang="ru" sz="1800">
                <a:latin typeface="Calibri"/>
              </a:rPr>
              <a:t>расчетная величина.</a:t>
            </a:r>
          </a:p>
          <a:p>
            <a:pPr indent="0">
              <a:lnSpc>
                <a:spcPct val="97000"/>
              </a:lnSpc>
            </a:pPr>
            <a:r>
              <a:rPr lang="ru" sz="1600">
                <a:latin typeface="Calibri"/>
              </a:rPr>
              <a:t>Страховщик рассчитывает страховую сумму исходя из фактически уплаченных страховых взносов (за вычетом расходов на ведение дела), нормы доходности и величины начисленной дополнительной доходности (страхового бонуса) на последнюю дату каждого месяца в течение срока страхования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9936" y="5309616"/>
            <a:ext cx="4355592" cy="957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105000"/>
              </a:lnSpc>
            </a:pPr>
            <a:r>
              <a:rPr lang="ru" sz="1600">
                <a:solidFill>
                  <a:srgbClr val="002060"/>
                </a:solidFill>
                <a:latin typeface="Arial"/>
              </a:rPr>
              <a:t>Актуальная информация по договору накопленная сумма дополнительной пенсии, Личном кабинете клиента на официальном «Стравита» </a:t>
            </a:r>
            <a:r>
              <a:rPr lang="en-US" sz="1600">
                <a:solidFill>
                  <a:srgbClr val="002060"/>
                </a:solidFill>
                <a:latin typeface="Arial"/>
                <a:hlinkClick r:id="rId4"/>
              </a:rPr>
              <a:t>https://stravita.by/</a:t>
            </a:r>
            <a:r>
              <a:rPr lang="en-US" sz="1600">
                <a:solidFill>
                  <a:srgbClr val="002060"/>
                </a:solidFill>
                <a:latin typeface="Arial"/>
              </a:rPr>
              <a:t>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675632" y="5309616"/>
            <a:ext cx="3706368" cy="7132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600">
                <a:solidFill>
                  <a:srgbClr val="002060"/>
                </a:solidFill>
                <a:latin typeface="Arial"/>
              </a:rPr>
              <a:t>страхования (уплаченные взносы, срок страхования и т.д.) отражается в сайте Государственного предприятия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968" y="210312"/>
            <a:ext cx="8263128" cy="28346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101600"/>
            <a:r>
              <a:rPr lang="ru" sz="1800" b="1">
                <a:solidFill>
                  <a:srgbClr val="005AA5"/>
                </a:solidFill>
                <a:latin typeface="Arial"/>
              </a:rPr>
              <a:t>ОПЛАТА СТРАХОВЫХ ВЗНОСОВ, ИЗМЕНЕНИЕ УСЛОВИЙ СТРАХОВАНИЯ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3192" y="862584"/>
            <a:ext cx="8516112" cy="55504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495300">
              <a:lnSpc>
                <a:spcPct val="86000"/>
              </a:lnSpc>
              <a:spcAft>
                <a:spcPts val="980"/>
              </a:spcAft>
            </a:pPr>
            <a:r>
              <a:rPr lang="ru" sz="1800" b="1">
                <a:solidFill>
                  <a:srgbClr val="FF0000"/>
                </a:solidFill>
                <a:latin typeface="Calibri"/>
              </a:rPr>
              <a:t>Для уплаты страховых взносов по заключенному договору страхования:</a:t>
            </a:r>
          </a:p>
          <a:p>
            <a:pPr indent="317500"/>
            <a:r>
              <a:rPr lang="ru" sz="1600" b="1">
                <a:latin typeface="Arial"/>
              </a:rPr>
              <a:t>Работник обязан </a:t>
            </a:r>
            <a:r>
              <a:rPr lang="ru" sz="1600">
                <a:latin typeface="Arial"/>
              </a:rPr>
              <a:t>уведомить Работодателя:</a:t>
            </a:r>
          </a:p>
          <a:p>
            <a:pPr marL="53408" indent="254000"/>
            <a:r>
              <a:rPr lang="ru" sz="1600">
                <a:latin typeface="Arial"/>
              </a:rPr>
              <a:t>о заключении договора страхования (участии в страховании дополнительной накопительной пенсии) и предъявить копию договора страхования Работодателю;</a:t>
            </a:r>
          </a:p>
          <a:p>
            <a:pPr indent="317500">
              <a:spcAft>
                <a:spcPts val="1330"/>
              </a:spcAft>
            </a:pPr>
            <a:r>
              <a:rPr lang="ru" sz="1600">
                <a:latin typeface="Arial"/>
              </a:rPr>
              <a:t>об изменении условий страхования</a:t>
            </a:r>
          </a:p>
          <a:p>
            <a:pPr indent="317500"/>
            <a:r>
              <a:rPr lang="ru" sz="1600" b="1">
                <a:latin typeface="Arial"/>
              </a:rPr>
              <a:t>Работник вправе:</a:t>
            </a:r>
          </a:p>
          <a:p>
            <a:pPr marL="53408" indent="317500"/>
            <a:r>
              <a:rPr lang="ru" sz="1600">
                <a:latin typeface="Arial"/>
              </a:rPr>
              <a:t>получить социальный налоговый вычет на сумму денежных средств, перечисленных за счет его средств;</a:t>
            </a:r>
          </a:p>
          <a:p>
            <a:pPr marL="269308" indent="38100">
              <a:spcAft>
                <a:spcPts val="980"/>
              </a:spcAft>
            </a:pPr>
            <a:r>
              <a:rPr lang="ru" sz="1600">
                <a:latin typeface="Arial"/>
              </a:rPr>
              <a:t>изменить тариф по договору страхования (один раз в год страхования); приостановить(возобновить) уплату страховых взносов изменить сведения о Работодателе (добавить /исключить)</a:t>
            </a:r>
          </a:p>
          <a:p>
            <a:pPr indent="0" algn="ctr">
              <a:lnSpc>
                <a:spcPct val="97000"/>
              </a:lnSpc>
              <a:spcAft>
                <a:spcPts val="1330"/>
              </a:spcAft>
            </a:pPr>
            <a:r>
              <a:rPr lang="ru" sz="1800" b="1">
                <a:latin typeface="Calibri"/>
              </a:rPr>
              <a:t>Уплату страхового взноса по договору страхования производит Работодатель ежемесячно не позднее установленного дня выплаты заработной платы</a:t>
            </a:r>
          </a:p>
          <a:p>
            <a:pPr indent="292100">
              <a:lnSpc>
                <a:spcPct val="115000"/>
              </a:lnSpc>
            </a:pPr>
            <a:r>
              <a:rPr lang="ru" sz="1800" cap="small">
                <a:solidFill>
                  <a:srgbClr val="C00000"/>
                </a:solidFill>
                <a:latin typeface="Arial"/>
              </a:rPr>
              <a:t>Д</a:t>
            </a:r>
            <a:r>
              <a:rPr lang="ru" sz="1900" cap="small">
                <a:solidFill>
                  <a:srgbClr val="C00000"/>
                </a:solidFill>
                <a:latin typeface="Arial"/>
              </a:rPr>
              <a:t>ата начала срока страхования</a:t>
            </a:r>
            <a:r>
              <a:rPr lang="ru" sz="1800">
                <a:solidFill>
                  <a:srgbClr val="C00000"/>
                </a:solidFill>
                <a:latin typeface="Arial"/>
              </a:rPr>
              <a:t> - 1 </a:t>
            </a:r>
            <a:r>
              <a:rPr lang="ru" sz="1900" cap="small">
                <a:solidFill>
                  <a:srgbClr val="C00000"/>
                </a:solidFill>
                <a:latin typeface="Arial"/>
              </a:rPr>
              <a:t>число месяца</a:t>
            </a:r>
            <a:r>
              <a:rPr lang="ru" sz="1800" cap="small">
                <a:solidFill>
                  <a:srgbClr val="C00000"/>
                </a:solidFill>
                <a:latin typeface="Arial"/>
              </a:rPr>
              <a:t>, </a:t>
            </a:r>
            <a:r>
              <a:rPr lang="ru" sz="1900" cap="small">
                <a:solidFill>
                  <a:srgbClr val="C00000"/>
                </a:solidFill>
                <a:latin typeface="Arial"/>
              </a:rPr>
              <a:t>следующего за</a:t>
            </a:r>
          </a:p>
          <a:p>
            <a:pPr indent="317500" algn="just">
              <a:lnSpc>
                <a:spcPct val="115000"/>
              </a:lnSpc>
              <a:spcAft>
                <a:spcPts val="490"/>
              </a:spcAft>
            </a:pPr>
            <a:r>
              <a:rPr lang="ru" sz="1400">
                <a:solidFill>
                  <a:srgbClr val="C00000"/>
                </a:solidFill>
                <a:latin typeface="Arial"/>
              </a:rPr>
              <a:t>МЕСЯЦЕМ УПЛАТЫ ПЕРВОГО СТРАХОВОГО ВЗНОСА</a:t>
            </a:r>
          </a:p>
          <a:p>
            <a:pPr indent="0" algn="just"/>
            <a:r>
              <a:rPr lang="ru" sz="1600">
                <a:solidFill>
                  <a:srgbClr val="002060"/>
                </a:solidFill>
                <a:latin typeface="Arial"/>
              </a:rPr>
              <a:t>Актуальную информацию по договору страхования (уплаченные взносы, накопленная сумма дополнительной пенсии, срок страхования и т.д.) можно получить в Личном кабинете клиента либо в офисе «Стравиты»                                  </a:t>
            </a:r>
            <a:r>
              <a:rPr lang="ru" sz="1900" i="1">
                <a:solidFill>
                  <a:srgbClr val="95C22D"/>
                </a:solidFill>
                <a:latin typeface="Arial"/>
              </a:rPr>
              <a:t>ф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8096" y="6126480"/>
            <a:ext cx="557784" cy="5516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496" y="335280"/>
            <a:ext cx="8165592" cy="32369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1120"/>
              </a:spcAft>
            </a:pPr>
            <a:r>
              <a:rPr lang="ru" sz="1800" b="1">
                <a:solidFill>
                  <a:srgbClr val="005AA5"/>
                </a:solidFill>
                <a:latin typeface="Arial"/>
              </a:rPr>
              <a:t>ВЫПЛАТА ПО ДОГОВОРУ ДОБРОВОЛЬНОГО СТРАХОВАНИЯ ДОПОЛНИТЕЛЬНОЙ НАКОПИТЕЛЬНОЙ ПЕНСИИ</a:t>
            </a:r>
          </a:p>
          <a:p>
            <a:pPr indent="215900">
              <a:spcAft>
                <a:spcPts val="1820"/>
              </a:spcAft>
            </a:pPr>
            <a:r>
              <a:rPr lang="ru" sz="1800">
                <a:solidFill>
                  <a:srgbClr val="002060"/>
                </a:solidFill>
                <a:latin typeface="Arial"/>
              </a:rPr>
              <a:t>Для получения дополнительной накопительной пенсии необходимо:</a:t>
            </a:r>
          </a:p>
          <a:p>
            <a:pPr indent="12700">
              <a:lnSpc>
                <a:spcPct val="118000"/>
              </a:lnSpc>
              <a:spcAft>
                <a:spcPts val="1540"/>
              </a:spcAft>
            </a:pPr>
            <a:r>
              <a:rPr lang="ru" sz="1200">
                <a:solidFill>
                  <a:srgbClr val="002060"/>
                </a:solidFill>
                <a:latin typeface="Arial Unicode MS"/>
              </a:rPr>
              <a:t>❖ </a:t>
            </a:r>
            <a:r>
              <a:rPr lang="ru" sz="1800">
                <a:solidFill>
                  <a:srgbClr val="002060"/>
                </a:solidFill>
                <a:latin typeface="Arial"/>
              </a:rPr>
              <a:t>подать заявление на выплату путем личного обращения в «Стравиту» либо «онлайн» в Личном кабинете</a:t>
            </a:r>
          </a:p>
          <a:p>
            <a:pPr indent="12700">
              <a:lnSpc>
                <a:spcPct val="134000"/>
              </a:lnSpc>
              <a:spcAft>
                <a:spcPts val="1330"/>
              </a:spcAft>
            </a:pPr>
            <a:r>
              <a:rPr lang="ru" sz="1200">
                <a:solidFill>
                  <a:srgbClr val="002060"/>
                </a:solidFill>
                <a:latin typeface="Arial Unicode MS"/>
              </a:rPr>
              <a:t>❖ </a:t>
            </a:r>
            <a:r>
              <a:rPr lang="ru" sz="1800">
                <a:solidFill>
                  <a:srgbClr val="002060"/>
                </a:solidFill>
                <a:latin typeface="Arial"/>
              </a:rPr>
              <a:t>предъявить документ, удостоверяющий личность </a:t>
            </a:r>
            <a:r>
              <a:rPr lang="ru" sz="1400">
                <a:solidFill>
                  <a:srgbClr val="002060"/>
                </a:solidFill>
                <a:latin typeface="Arial"/>
              </a:rPr>
              <a:t>(в случае личного обращения).</a:t>
            </a:r>
          </a:p>
          <a:p>
            <a:pPr indent="292100"/>
            <a:r>
              <a:rPr lang="ru" sz="2000" b="1">
                <a:solidFill>
                  <a:srgbClr val="C00000"/>
                </a:solidFill>
                <a:latin typeface="Arial"/>
              </a:rPr>
              <a:t>Дополнительная накопительная пенсия наследуется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7680" y="3953256"/>
            <a:ext cx="7842504" cy="10972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65100">
              <a:lnSpc>
                <a:spcPct val="94000"/>
              </a:lnSpc>
            </a:pPr>
            <a:r>
              <a:rPr lang="ru" sz="2000">
                <a:solidFill>
                  <a:srgbClr val="002060"/>
                </a:solidFill>
                <a:latin typeface="Arial"/>
              </a:rPr>
              <a:t>В случае смерти страхователя</a:t>
            </a:r>
            <a:r>
              <a:rPr lang="ru" sz="2000" b="1">
                <a:solidFill>
                  <a:srgbClr val="002060"/>
                </a:solidFill>
                <a:latin typeface="Arial"/>
              </a:rPr>
              <a:t>:</a:t>
            </a:r>
          </a:p>
          <a:p>
            <a:pPr indent="165100"/>
            <a:r>
              <a:rPr lang="ru" sz="1200">
                <a:latin typeface="Arial Unicode MS"/>
              </a:rPr>
              <a:t>■ </a:t>
            </a:r>
            <a:r>
              <a:rPr lang="ru" sz="1800">
                <a:latin typeface="Arial"/>
              </a:rPr>
              <a:t>до выхода на пенсию - наследникам выплачивается выкупная сумма*;</a:t>
            </a:r>
          </a:p>
          <a:p>
            <a:pPr marL="240860" indent="-279400"/>
            <a:r>
              <a:rPr lang="ru" sz="1200">
                <a:latin typeface="Arial Unicode MS"/>
              </a:rPr>
              <a:t>■ </a:t>
            </a:r>
            <a:r>
              <a:rPr lang="ru" sz="1800">
                <a:latin typeface="Arial"/>
              </a:rPr>
              <a:t>после выхода на пенсию - наследникам выплачивается остаток неполученной дополнительной пенсии.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9184" y="5321808"/>
            <a:ext cx="7717536" cy="11582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700"/>
              </a:spcAft>
            </a:pPr>
            <a:r>
              <a:rPr lang="ru" sz="1800">
                <a:latin typeface="Arial"/>
              </a:rPr>
              <a:t>В случае установления страхователю </a:t>
            </a:r>
            <a:r>
              <a:rPr lang="ru" sz="2000" b="1">
                <a:solidFill>
                  <a:srgbClr val="002060"/>
                </a:solidFill>
                <a:latin typeface="Arial"/>
              </a:rPr>
              <a:t>инвалидности </a:t>
            </a:r>
            <a:r>
              <a:rPr lang="en-US" sz="2000" b="1">
                <a:solidFill>
                  <a:srgbClr val="002060"/>
                </a:solidFill>
                <a:latin typeface="Arial"/>
              </a:rPr>
              <a:t>I </a:t>
            </a:r>
            <a:r>
              <a:rPr lang="ru" sz="2000" b="1">
                <a:solidFill>
                  <a:srgbClr val="002060"/>
                </a:solidFill>
                <a:latin typeface="Arial"/>
              </a:rPr>
              <a:t>/ II группы </a:t>
            </a:r>
            <a:r>
              <a:rPr lang="ru" sz="1800">
                <a:latin typeface="Arial"/>
              </a:rPr>
              <a:t>по заявлению страхователя выплачивается выкупная сумма и договор прекращается</a:t>
            </a:r>
          </a:p>
          <a:p>
            <a:pPr indent="101600"/>
            <a:r>
              <a:rPr lang="ru" sz="1400" i="1">
                <a:latin typeface="Arial"/>
              </a:rPr>
              <a:t>*выкупная сумма = взносы- расходы на ведение Дела + ДохоД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29456" y="280416"/>
            <a:ext cx="1094232" cy="21945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000" b="1">
                <a:solidFill>
                  <a:srgbClr val="005AA5"/>
                </a:solidFill>
                <a:latin typeface="Arial"/>
              </a:rPr>
              <a:t>ПРИМЕР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2232" y="697992"/>
            <a:ext cx="6592824" cy="10942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280"/>
              </a:spcAft>
            </a:pPr>
            <a:r>
              <a:rPr lang="ru" sz="1600" b="1">
                <a:solidFill>
                  <a:srgbClr val="17375E"/>
                </a:solidFill>
                <a:latin typeface="Arial"/>
              </a:rPr>
              <a:t>Страхователь - </a:t>
            </a:r>
            <a:r>
              <a:rPr lang="ru" sz="1600">
                <a:solidFill>
                  <a:srgbClr val="17375E"/>
                </a:solidFill>
                <a:latin typeface="Arial"/>
              </a:rPr>
              <a:t>гражданин РБ, доход которого 1 500 рублей</a:t>
            </a:r>
          </a:p>
          <a:p>
            <a:pPr indent="0">
              <a:spcAft>
                <a:spcPts val="280"/>
              </a:spcAft>
            </a:pPr>
            <a:r>
              <a:rPr lang="ru" sz="1600" b="1">
                <a:solidFill>
                  <a:srgbClr val="17375E"/>
                </a:solidFill>
                <a:latin typeface="Arial"/>
              </a:rPr>
              <a:t>Страховой тариф </a:t>
            </a:r>
            <a:r>
              <a:rPr lang="ru" sz="1600">
                <a:solidFill>
                  <a:srgbClr val="17375E"/>
                </a:solidFill>
                <a:latin typeface="Arial"/>
              </a:rPr>
              <a:t>- 3% + 3%</a:t>
            </a:r>
          </a:p>
          <a:p>
            <a:pPr indent="0">
              <a:spcAft>
                <a:spcPts val="280"/>
              </a:spcAft>
            </a:pPr>
            <a:r>
              <a:rPr lang="ru" sz="1600" b="1">
                <a:solidFill>
                  <a:srgbClr val="17375E"/>
                </a:solidFill>
                <a:latin typeface="Arial"/>
              </a:rPr>
              <a:t>Норма доходности - </a:t>
            </a:r>
            <a:r>
              <a:rPr lang="ru" sz="1600">
                <a:solidFill>
                  <a:srgbClr val="17375E"/>
                </a:solidFill>
                <a:latin typeface="Arial"/>
              </a:rPr>
              <a:t>СТАВКА РЕФИНАНСИРОВАНИЯ НБ РБ - 12%* </a:t>
            </a:r>
            <a:r>
              <a:rPr lang="ru" sz="1600" baseline="30000">
                <a:solidFill>
                  <a:srgbClr val="17375E"/>
                </a:solidFill>
                <a:latin typeface="Arial"/>
              </a:rPr>
              <a:t>** ***</a:t>
            </a:r>
          </a:p>
          <a:p>
            <a:pPr indent="0"/>
            <a:r>
              <a:rPr lang="ru" sz="1600" b="1">
                <a:solidFill>
                  <a:srgbClr val="17375E"/>
                </a:solidFill>
                <a:latin typeface="Arial"/>
              </a:rPr>
              <a:t>Расходы на ведение дела - </a:t>
            </a:r>
            <a:r>
              <a:rPr lang="ru" sz="1600">
                <a:solidFill>
                  <a:srgbClr val="17375E"/>
                </a:solidFill>
                <a:latin typeface="Arial"/>
              </a:rPr>
              <a:t>7,5%*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4152" y="2572512"/>
            <a:ext cx="1106424" cy="20116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 b="1">
                <a:solidFill>
                  <a:srgbClr val="FFFFFF"/>
                </a:solidFill>
                <a:latin typeface="Calibri"/>
              </a:rPr>
              <a:t>Возраст, пол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5384" y="3584448"/>
            <a:ext cx="1088136" cy="445008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38 лет, муж</a:t>
            </a:r>
          </a:p>
          <a:p>
            <a:pPr indent="0">
              <a:lnSpc>
                <a:spcPct val="96000"/>
              </a:lnSpc>
            </a:pPr>
            <a:r>
              <a:rPr lang="ru" sz="1600">
                <a:latin typeface="Calibri"/>
              </a:rPr>
              <a:t>33 года, жен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2336" y="4346448"/>
            <a:ext cx="1091184" cy="445008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48 лет, муж</a:t>
            </a:r>
          </a:p>
          <a:p>
            <a:pPr indent="0">
              <a:lnSpc>
                <a:spcPct val="96000"/>
              </a:lnSpc>
            </a:pPr>
            <a:r>
              <a:rPr lang="ru" sz="1600">
                <a:latin typeface="Calibri"/>
              </a:rPr>
              <a:t>43 года, жен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834896" y="2496312"/>
            <a:ext cx="204216" cy="307848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744"/>
              </a:lnSpc>
              <a:spcBef>
                <a:spcPts val="280"/>
              </a:spcBef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о </a:t>
            </a:r>
            <a:r>
              <a:rPr lang="en-US" sz="1600" b="1">
                <a:solidFill>
                  <a:srgbClr val="FFFFFF"/>
                </a:solidFill>
                <a:latin typeface="Calibri"/>
              </a:rPr>
              <a:t>Q.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770888" y="3971544"/>
            <a:ext cx="234696" cy="149352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 i="1">
                <a:latin typeface="Calibri"/>
              </a:rPr>
              <a:t>НВ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70888" y="4919472"/>
            <a:ext cx="234696" cy="149352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 i="1">
                <a:latin typeface="Calibri"/>
              </a:rPr>
              <a:t>НВ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12264" y="2066544"/>
            <a:ext cx="170688" cy="1170432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just">
              <a:lnSpc>
                <a:spcPct val="50000"/>
              </a:lnSpc>
            </a:pPr>
            <a:r>
              <a:rPr lang="ru" sz="800">
                <a:solidFill>
                  <a:srgbClr val="FFFFFF"/>
                </a:solidFill>
                <a:latin typeface="Calibri"/>
              </a:rPr>
              <a:t>*» </a:t>
            </a:r>
            <a:r>
              <a:rPr lang="ru" sz="1300" b="1">
                <a:solidFill>
                  <a:srgbClr val="FFFFFF"/>
                </a:solidFill>
                <a:latin typeface="Calibri"/>
              </a:rPr>
              <a:t>к </a:t>
            </a:r>
            <a:r>
              <a:rPr lang="en-US" sz="1300" b="1">
                <a:solidFill>
                  <a:srgbClr val="FFFFFF"/>
                </a:solidFill>
                <a:latin typeface="Calibri"/>
              </a:rPr>
              <a:t>S </a:t>
            </a:r>
            <a:r>
              <a:rPr lang="ru" sz="1300" b="1">
                <a:solidFill>
                  <a:srgbClr val="FFFFFF"/>
                </a:solidFill>
                <a:latin typeface="Calibri"/>
              </a:rPr>
              <a:t>I га со о X га о. н 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39112" y="3404616"/>
            <a:ext cx="243840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25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48256" y="4358640"/>
            <a:ext cx="234696" cy="18288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15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356104" y="2575560"/>
            <a:ext cx="137160" cy="234696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68000"/>
              </a:lnSpc>
            </a:pPr>
            <a:r>
              <a:rPr lang="ru" sz="1200" b="1" cap="small">
                <a:solidFill>
                  <a:srgbClr val="FFFFFF"/>
                </a:solidFill>
                <a:latin typeface="Arial"/>
              </a:rPr>
              <a:t>ф </a:t>
            </a:r>
            <a:r>
              <a:rPr lang="ru" sz="1000" b="1">
                <a:solidFill>
                  <a:srgbClr val="FFFFFF"/>
                </a:solidFill>
                <a:latin typeface="Arial"/>
              </a:rPr>
              <a:t>с;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020568" y="2078736"/>
            <a:ext cx="1670304" cy="445008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6000"/>
              </a:lnSpc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Размер страхового взноса, рублей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758440" y="2892552"/>
            <a:ext cx="688848" cy="16764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в месяц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813304" y="3404616"/>
            <a:ext cx="569976" cy="441960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i="1">
                <a:latin typeface="Calibri"/>
              </a:rPr>
              <a:t>90</a:t>
            </a:r>
          </a:p>
          <a:p>
            <a:pPr indent="0" algn="ctr"/>
            <a:r>
              <a:rPr lang="ru" sz="1400">
                <a:latin typeface="Calibri"/>
              </a:rPr>
              <a:t>(45+45)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703576" y="3968496"/>
            <a:ext cx="347472" cy="179832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400" i="1">
                <a:latin typeface="Calibri"/>
              </a:rPr>
              <a:t>5,85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813304" y="4355592"/>
            <a:ext cx="569976" cy="438912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>
                <a:latin typeface="Calibri"/>
              </a:rPr>
              <a:t>90</a:t>
            </a:r>
          </a:p>
          <a:p>
            <a:pPr indent="0" algn="ctr"/>
            <a:r>
              <a:rPr lang="ru" sz="1400">
                <a:latin typeface="Calibri"/>
              </a:rPr>
              <a:t>(45+45)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703576" y="4916424"/>
            <a:ext cx="347472" cy="179832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400" i="1">
                <a:latin typeface="Calibri"/>
              </a:rPr>
              <a:t>5,85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087368" y="2892552"/>
            <a:ext cx="472440" cy="13716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всего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685032" y="3404616"/>
            <a:ext cx="1271016" cy="441960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en-US" sz="1800" i="1">
                <a:latin typeface="Calibri"/>
              </a:rPr>
              <a:t>TJ</a:t>
            </a:r>
            <a:r>
              <a:rPr lang="en-US" sz="1800">
                <a:latin typeface="Calibri"/>
              </a:rPr>
              <a:t> </a:t>
            </a:r>
            <a:r>
              <a:rPr lang="ru" sz="1800">
                <a:latin typeface="Calibri"/>
              </a:rPr>
              <a:t>000</a:t>
            </a:r>
          </a:p>
          <a:p>
            <a:pPr indent="0" algn="ctr"/>
            <a:r>
              <a:rPr lang="ru" sz="1400">
                <a:latin typeface="Calibri"/>
              </a:rPr>
              <a:t>(13 500 + 13 500)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642360" y="3971544"/>
            <a:ext cx="432816" cy="15240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 b="1" i="1">
                <a:latin typeface="Calibri"/>
              </a:rPr>
              <a:t>1 755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776472" y="4355592"/>
            <a:ext cx="1091184" cy="438912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>
                <a:latin typeface="Calibri"/>
              </a:rPr>
              <a:t>16 200</a:t>
            </a:r>
          </a:p>
          <a:p>
            <a:pPr indent="0" algn="ctr"/>
            <a:r>
              <a:rPr lang="ru" sz="1400">
                <a:latin typeface="Calibri"/>
              </a:rPr>
              <a:t>(8 100 + 8 100)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642360" y="4916424"/>
            <a:ext cx="429768" cy="15544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400" b="1" i="1">
                <a:latin typeface="Calibri"/>
              </a:rPr>
              <a:t>1 053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5248656" y="2069592"/>
            <a:ext cx="3538728" cy="454152"/>
          </a:xfrm>
          <a:prstGeom prst="rect">
            <a:avLst/>
          </a:prstGeom>
          <a:solidFill>
            <a:srgbClr val="D0D7E7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7000"/>
              </a:lnSpc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Сумма дополнительной накопительной пенсии, рублей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419344" y="2892552"/>
            <a:ext cx="472440" cy="13716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всего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279136" y="3511296"/>
            <a:ext cx="755904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latin typeface="Calibri"/>
              </a:rPr>
              <a:t>141 709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327904" y="4462272"/>
            <a:ext cx="649224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latin typeface="Calibri"/>
              </a:rPr>
              <a:t>39 621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376416" y="2706624"/>
            <a:ext cx="2438400" cy="17068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в месяц при сроке выплаты: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6687312" y="3048000"/>
            <a:ext cx="457200" cy="167640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5 лет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650736" y="3511296"/>
            <a:ext cx="524256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2 362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733032" y="4462272"/>
            <a:ext cx="362712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660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8013192" y="3044952"/>
            <a:ext cx="551688" cy="17068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>
                <a:latin typeface="Calibri"/>
              </a:rPr>
              <a:t>10 лет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8028432" y="3511296"/>
            <a:ext cx="515112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1 181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8101584" y="4462272"/>
            <a:ext cx="362712" cy="185928"/>
          </a:xfrm>
          <a:prstGeom prst="rect">
            <a:avLst/>
          </a:prstGeom>
          <a:solidFill>
            <a:srgbClr val="D0D7E7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>
                <a:latin typeface="Calibri"/>
              </a:rPr>
              <a:t>330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75488" y="5513832"/>
            <a:ext cx="8016240" cy="17678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165100"/>
            <a:r>
              <a:rPr lang="ru" sz="1400" i="1">
                <a:latin typeface="Calibri"/>
              </a:rPr>
              <a:t>* Не является фиксированной величиной в течении срока страхования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75488" y="5748528"/>
            <a:ext cx="8016240" cy="3718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107256" indent="12700"/>
            <a:r>
              <a:rPr lang="ru" sz="1400" i="1">
                <a:latin typeface="Calibri"/>
              </a:rPr>
              <a:t>**Размер Дополнительной накопительной пенсии является условным, т.к. рассчитан исхоДя из фиксированного размера страхового взноса, Доходности и расхоДов на веДение Дела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75488" y="6175248"/>
            <a:ext cx="8016240" cy="4236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107256" indent="12700"/>
            <a:r>
              <a:rPr lang="ru" sz="1400" i="1">
                <a:latin typeface="Calibri"/>
              </a:rPr>
              <a:t>*** НВ= Социальный налоговый вычет на сумму уплаченных страховых взносов за счет собственных среДств работника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4632" y="5797296"/>
            <a:ext cx="237744" cy="23774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8096" y="6126480"/>
            <a:ext cx="557784" cy="55168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97480" y="463296"/>
            <a:ext cx="3739896" cy="26212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000" b="1">
                <a:solidFill>
                  <a:srgbClr val="005AA5"/>
                </a:solidFill>
                <a:latin typeface="Arial"/>
              </a:rPr>
              <a:t>НАЛОГОВЫЕ ПРЕФЕРЕНЦИИ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0728" y="926592"/>
            <a:ext cx="8287512" cy="32735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278960" indent="-330200">
              <a:lnSpc>
                <a:spcPct val="88000"/>
              </a:lnSpc>
              <a:spcAft>
                <a:spcPts val="1260"/>
              </a:spcAft>
            </a:pPr>
            <a:r>
              <a:rPr lang="ru" sz="3100">
                <a:latin typeface="Arial"/>
              </a:rPr>
              <a:t>□ </a:t>
            </a:r>
            <a:r>
              <a:rPr lang="ru" sz="2000">
                <a:latin typeface="Arial"/>
              </a:rPr>
              <a:t>физическое лицо, заключившее договор пенсионного страхования, вправе получить социальный налоговый вычет на сумму уплаченных страховых взносов</a:t>
            </a:r>
          </a:p>
          <a:p>
            <a:pPr marL="278960" indent="-330200">
              <a:lnSpc>
                <a:spcPct val="88000"/>
              </a:lnSpc>
              <a:spcAft>
                <a:spcPts val="1260"/>
              </a:spcAft>
            </a:pPr>
            <a:r>
              <a:rPr lang="ru" sz="3100">
                <a:latin typeface="Arial"/>
              </a:rPr>
              <a:t>□ </a:t>
            </a:r>
            <a:r>
              <a:rPr lang="ru" sz="2000">
                <a:latin typeface="Arial"/>
              </a:rPr>
              <a:t>размер обязательного страхового взноса на пенсионное страхование снижается на величину страхового взноса за счет средств работодателя за работника (работников)</a:t>
            </a:r>
          </a:p>
          <a:p>
            <a:pPr marL="278960" indent="-330200">
              <a:lnSpc>
                <a:spcPct val="88000"/>
              </a:lnSpc>
            </a:pPr>
            <a:r>
              <a:rPr lang="ru" sz="3100">
                <a:latin typeface="Arial"/>
              </a:rPr>
              <a:t>□ </a:t>
            </a:r>
            <a:r>
              <a:rPr lang="ru" sz="2000">
                <a:latin typeface="Arial"/>
              </a:rPr>
              <a:t>страховые взносы включаются в состав затрат по производству и реализации продукции, товаров (работ, услуг), учитываемых при налогообложении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90728" y="4584192"/>
            <a:ext cx="8095488" cy="8839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278960" indent="-330200">
              <a:lnSpc>
                <a:spcPct val="88000"/>
              </a:lnSpc>
            </a:pPr>
            <a:r>
              <a:rPr lang="ru" sz="3100">
                <a:latin typeface="Arial"/>
              </a:rPr>
              <a:t>□ </a:t>
            </a:r>
            <a:r>
              <a:rPr lang="ru" sz="2000">
                <a:latin typeface="Arial"/>
              </a:rPr>
              <a:t>на сумму страховых взносов не начисляются взносы по государственному социальному страхованию в Фонд социальной защиты населения и Белгосстрах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19912" y="5852160"/>
            <a:ext cx="6608064" cy="22860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>
                <a:latin typeface="Arial"/>
              </a:rPr>
              <a:t>страховые платежи по договорам страхования в пользу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29056" y="6108192"/>
            <a:ext cx="7507224" cy="27432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330200"/>
            <a:r>
              <a:rPr lang="ru" sz="2000">
                <a:latin typeface="Arial"/>
              </a:rPr>
              <a:t>работников не отражаются в составе фонда заработной платы;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2904" y="466344"/>
            <a:ext cx="2289048" cy="22250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005AA5"/>
                </a:solidFill>
                <a:latin typeface="Arial"/>
              </a:rPr>
              <a:t>Полезные ссылки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5488" y="1517904"/>
            <a:ext cx="7912608" cy="42976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spcAft>
                <a:spcPts val="1750"/>
              </a:spcAft>
            </a:pPr>
            <a:r>
              <a:rPr lang="ru" sz="2000">
                <a:latin typeface="Arial"/>
              </a:rPr>
              <a:t>Государственное предприятие «Стравита»</a:t>
            </a:r>
          </a:p>
          <a:p>
            <a:pPr indent="0">
              <a:spcAft>
                <a:spcPts val="3360"/>
              </a:spcAft>
            </a:pPr>
            <a:r>
              <a:rPr lang="en-US" sz="2000" u="sng">
                <a:solidFill>
                  <a:srgbClr val="0000FF"/>
                </a:solidFill>
                <a:latin typeface="Arial"/>
                <a:hlinkClick r:id="rId2"/>
              </a:rPr>
              <a:t>https://stravita.by/</a:t>
            </a:r>
          </a:p>
          <a:p>
            <a:pPr indent="0">
              <a:spcAft>
                <a:spcPts val="1750"/>
              </a:spcAft>
            </a:pPr>
            <a:r>
              <a:rPr lang="ru" sz="2000">
                <a:latin typeface="Arial"/>
              </a:rPr>
              <a:t>Фонд социальной защиты населения Министерства труда социальной защиты Республики Беларусь</a:t>
            </a:r>
          </a:p>
          <a:p>
            <a:pPr indent="0">
              <a:spcAft>
                <a:spcPts val="3710"/>
              </a:spcAft>
            </a:pPr>
            <a:r>
              <a:rPr lang="en-US" sz="2000" u="sng">
                <a:solidFill>
                  <a:srgbClr val="0000FF"/>
                </a:solidFill>
                <a:latin typeface="Arial"/>
                <a:hlinkClick r:id="rId2"/>
              </a:rPr>
              <a:t>https://www.ssf.gov.by/ru</a:t>
            </a:r>
          </a:p>
          <a:p>
            <a:pPr indent="0">
              <a:spcAft>
                <a:spcPts val="1750"/>
              </a:spcAft>
            </a:pPr>
            <a:r>
              <a:rPr lang="ru" sz="2000">
                <a:latin typeface="Arial"/>
              </a:rPr>
              <a:t>Министерство труда и социальной защиты Республики Беларусь</a:t>
            </a:r>
          </a:p>
          <a:p>
            <a:pPr indent="0"/>
            <a:r>
              <a:rPr lang="en-US" sz="2000" u="sng">
                <a:solidFill>
                  <a:srgbClr val="0000FF"/>
                </a:solidFill>
                <a:latin typeface="Arial"/>
                <a:hlinkClick r:id="rId3"/>
              </a:rPr>
              <a:t>https://www.mintrud.gov.by/ru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9392" y="466344"/>
            <a:ext cx="8351520" cy="5596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840"/>
              </a:spcAft>
            </a:pPr>
            <a:r>
              <a:rPr lang="ru" sz="2000" b="1">
                <a:solidFill>
                  <a:srgbClr val="005AA5"/>
                </a:solidFill>
                <a:latin typeface="Arial"/>
              </a:rPr>
              <a:t>Перечень законодательных актов, регулирующих вопросы ДНПС</a:t>
            </a:r>
          </a:p>
          <a:p>
            <a:pPr indent="0">
              <a:spcAft>
                <a:spcPts val="1680"/>
              </a:spcAft>
            </a:pPr>
            <a:r>
              <a:rPr lang="ru" sz="2000">
                <a:solidFill>
                  <a:srgbClr val="002060"/>
                </a:solidFill>
                <a:latin typeface="Arial"/>
              </a:rPr>
              <a:t>•Указ Президента Республики Беларусь от 27.09.2021 № 367 «О добровольном страховании дополнительной накопительной пенсии»</a:t>
            </a:r>
          </a:p>
          <a:p>
            <a:pPr indent="0">
              <a:spcAft>
                <a:spcPts val="1680"/>
              </a:spcAft>
            </a:pPr>
            <a:r>
              <a:rPr lang="ru" sz="2000">
                <a:solidFill>
                  <a:srgbClr val="002060"/>
                </a:solidFill>
                <a:latin typeface="Arial"/>
              </a:rPr>
              <a:t>• Постановление Совета Министров Республики Беларусь от 03.01.2022 № 2 «О расходах на ведение дела»</a:t>
            </a:r>
          </a:p>
          <a:p>
            <a:pPr indent="0">
              <a:spcAft>
                <a:spcPts val="1680"/>
              </a:spcAft>
            </a:pPr>
            <a:r>
              <a:rPr lang="ru" sz="2000">
                <a:solidFill>
                  <a:srgbClr val="002060"/>
                </a:solidFill>
                <a:latin typeface="Arial"/>
              </a:rPr>
              <a:t>•Постановление Министерства финансов Республики Беларусь от 24.02.2022 № 10 « О форме страхового свидетельства»</a:t>
            </a:r>
          </a:p>
          <a:p>
            <a:pPr indent="0">
              <a:spcAft>
                <a:spcPts val="1680"/>
              </a:spcAft>
            </a:pPr>
            <a:r>
              <a:rPr lang="ru" sz="2000">
                <a:solidFill>
                  <a:srgbClr val="002060"/>
                </a:solidFill>
                <a:latin typeface="Arial"/>
              </a:rPr>
              <a:t>• Постановление правления Фонда социальной защиты населения Министерства труда и социальной защиты Республики Беларусь от 24.02.2022 № 3</a:t>
            </a:r>
          </a:p>
          <a:p>
            <a:pPr indent="0"/>
            <a:r>
              <a:rPr lang="ru" sz="2000">
                <a:solidFill>
                  <a:srgbClr val="002060"/>
                </a:solidFill>
                <a:latin typeface="Arial"/>
              </a:rPr>
              <a:t>• Постановление Совета Министров Республики Беларусь от</a:t>
            </a:r>
          </a:p>
          <a:p>
            <a:pPr indent="0"/>
            <a:r>
              <a:rPr lang="ru" sz="2000">
                <a:solidFill>
                  <a:srgbClr val="002060"/>
                </a:solidFill>
                <a:latin typeface="Arial"/>
              </a:rPr>
              <a:t>28.03.2022  №  179 «Об информационном взаимодействии</a:t>
            </a:r>
          </a:p>
          <a:p>
            <a:pPr indent="0"/>
            <a:r>
              <a:rPr lang="ru" sz="2000">
                <a:solidFill>
                  <a:srgbClr val="002060"/>
                </a:solidFill>
                <a:latin typeface="Arial"/>
              </a:rPr>
              <a:t>работодателя и страховщика»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376" y="435864"/>
            <a:ext cx="6330696" cy="24688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005AA5"/>
                </a:solidFill>
                <a:latin typeface="Arial"/>
              </a:rPr>
              <a:t>ГОСУДАРСТВЕННОЕ ПРЕДПРИЯТИЕ «СТРАВИТА»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2544" y="1722120"/>
            <a:ext cx="7833360" cy="576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/>
            <a:r>
              <a:rPr lang="ru" sz="2000">
                <a:solidFill>
                  <a:srgbClr val="005AA5"/>
                </a:solidFill>
                <a:latin typeface="Arial"/>
              </a:rPr>
              <a:t>Лидер на рынке страхования жизни по всем показателям, с долей страховых взносов - 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68,9 %</a:t>
            </a:r>
            <a:r>
              <a:rPr lang="ru" sz="2000">
                <a:solidFill>
                  <a:srgbClr val="005AA5"/>
                </a:solidFill>
                <a:latin typeface="Arial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48640" y="2633472"/>
            <a:ext cx="8107680" cy="579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/>
            <a:r>
              <a:rPr lang="ru" sz="2000">
                <a:solidFill>
                  <a:srgbClr val="005AA5"/>
                </a:solidFill>
                <a:latin typeface="Arial"/>
              </a:rPr>
              <a:t>Занимает 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2 место </a:t>
            </a:r>
            <a:r>
              <a:rPr lang="ru" sz="2000">
                <a:solidFill>
                  <a:srgbClr val="005AA5"/>
                </a:solidFill>
                <a:latin typeface="Arial"/>
              </a:rPr>
              <a:t>на страховом рынке по сумме страховых взносов по всем видам страхования.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496" y="3547872"/>
            <a:ext cx="4575048" cy="11887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/>
            <a:r>
              <a:rPr lang="ru" sz="2000">
                <a:solidFill>
                  <a:srgbClr val="005AA5"/>
                </a:solidFill>
                <a:latin typeface="Arial"/>
              </a:rPr>
              <a:t>Собственный капитал - 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47,5 млн</a:t>
            </a:r>
            <a:r>
              <a:rPr lang="en-US" sz="2000" b="1">
                <a:solidFill>
                  <a:srgbClr val="005AA5"/>
                </a:solidFill>
                <a:latin typeface="Arial"/>
              </a:rPr>
              <a:t>-BYN </a:t>
            </a:r>
            <a:r>
              <a:rPr lang="ru" sz="2000">
                <a:solidFill>
                  <a:srgbClr val="005AA5"/>
                </a:solidFill>
                <a:latin typeface="Arial"/>
              </a:rPr>
              <a:t>Страховые резервы -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903,3 млн</a:t>
            </a:r>
            <a:r>
              <a:rPr lang="en-US" sz="2000" b="1">
                <a:solidFill>
                  <a:srgbClr val="005AA5"/>
                </a:solidFill>
                <a:latin typeface="Arial"/>
              </a:rPr>
              <a:t>-BYN </a:t>
            </a:r>
            <a:r>
              <a:rPr lang="ru" sz="2000">
                <a:solidFill>
                  <a:srgbClr val="005AA5"/>
                </a:solidFill>
                <a:latin typeface="Arial"/>
              </a:rPr>
              <a:t>Активы - 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956 млн</a:t>
            </a:r>
            <a:r>
              <a:rPr lang="en-US" sz="2000" b="1">
                <a:solidFill>
                  <a:srgbClr val="005AA5"/>
                </a:solidFill>
                <a:latin typeface="Arial"/>
              </a:rPr>
              <a:t>-BYN</a:t>
            </a:r>
          </a:p>
          <a:p>
            <a:pPr indent="12700"/>
            <a:r>
              <a:rPr lang="ru" sz="2000">
                <a:solidFill>
                  <a:srgbClr val="005AA5"/>
                </a:solidFill>
                <a:latin typeface="Arial"/>
              </a:rPr>
              <a:t>Уставный фонд - </a:t>
            </a:r>
            <a:r>
              <a:rPr lang="ru" sz="2000" b="1">
                <a:solidFill>
                  <a:srgbClr val="005AA5"/>
                </a:solidFill>
                <a:latin typeface="Arial"/>
              </a:rPr>
              <a:t>32,0 млн</a:t>
            </a:r>
            <a:r>
              <a:rPr lang="en-US" sz="2000" b="1">
                <a:solidFill>
                  <a:srgbClr val="005AA5"/>
                </a:solidFill>
                <a:latin typeface="Arial"/>
              </a:rPr>
              <a:t>-BYN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1096" y="3569208"/>
            <a:ext cx="3422904" cy="328879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237232" y="2776728"/>
            <a:ext cx="4651248" cy="28041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800" b="1">
                <a:solidFill>
                  <a:srgbClr val="005AA5"/>
                </a:solidFill>
                <a:latin typeface="Arial"/>
              </a:rPr>
              <a:t>СПАСИБО ЗА ВНИМАНИЕ!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456" y="902208"/>
            <a:ext cx="7949184" cy="105460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456" y="2026920"/>
            <a:ext cx="1569720" cy="122529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72856" y="6126480"/>
            <a:ext cx="557784" cy="5516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41376" y="414528"/>
            <a:ext cx="5690616" cy="24079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solidFill>
                  <a:srgbClr val="005AA5"/>
                </a:solidFill>
                <a:latin typeface="Arial"/>
              </a:rPr>
              <a:t>ГОСУДАРСТВЕННОЕ ПРЕДПРИЯТИЕ «СТРАВИТА»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20112" y="2371344"/>
            <a:ext cx="6129528" cy="435864"/>
          </a:xfrm>
          <a:prstGeom prst="rect">
            <a:avLst/>
          </a:prstGeom>
          <a:solidFill>
            <a:srgbClr val="3A78C3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2800">
                <a:solidFill>
                  <a:srgbClr val="FFFFFF"/>
                </a:solidFill>
                <a:latin typeface="Calibri"/>
              </a:rPr>
              <a:t>Страхование дополнительной пенсии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0936" y="3450336"/>
            <a:ext cx="7970520" cy="14904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431800"/>
            <a:r>
              <a:rPr lang="ru" sz="2000">
                <a:latin typeface="Arial"/>
              </a:rPr>
              <a:t>Количество застрахованных лиц - </a:t>
            </a:r>
            <a:r>
              <a:rPr lang="ru" sz="2000">
                <a:solidFill>
                  <a:srgbClr val="171191"/>
                </a:solidFill>
                <a:latin typeface="Arial"/>
              </a:rPr>
              <a:t>307 730 </a:t>
            </a:r>
            <a:r>
              <a:rPr lang="ru" sz="2000">
                <a:latin typeface="Arial"/>
              </a:rPr>
              <a:t>человек,</a:t>
            </a:r>
          </a:p>
          <a:p>
            <a:pPr indent="127000"/>
            <a:r>
              <a:rPr lang="ru" sz="2000">
                <a:latin typeface="Arial"/>
              </a:rPr>
              <a:t>из них по страхованию дополнительной пенсии </a:t>
            </a:r>
            <a:r>
              <a:rPr lang="ru" sz="2000">
                <a:solidFill>
                  <a:srgbClr val="171191"/>
                </a:solidFill>
                <a:latin typeface="Arial"/>
              </a:rPr>
              <a:t>198 157</a:t>
            </a:r>
          </a:p>
          <a:p>
            <a:pPr indent="304800"/>
            <a:r>
              <a:rPr lang="ru" sz="2000">
                <a:latin typeface="Arial"/>
              </a:rPr>
              <a:t>Более </a:t>
            </a:r>
            <a:r>
              <a:rPr lang="ru" sz="2000">
                <a:solidFill>
                  <a:srgbClr val="171191"/>
                </a:solidFill>
                <a:latin typeface="Arial"/>
              </a:rPr>
              <a:t>1 100 </a:t>
            </a:r>
            <a:r>
              <a:rPr lang="ru" sz="2000">
                <a:latin typeface="Arial"/>
              </a:rPr>
              <a:t>предприятий и организаций внедрили программы накопительного страхования жизни и (или) дополнительной пенсии работников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63296" y="5081016"/>
          <a:ext cx="7833360" cy="1228344"/>
        </p:xfrm>
        <a:graphic>
          <a:graphicData uri="http://schemas.openxmlformats.org/drawingml/2006/table">
            <a:tbl>
              <a:tblPr/>
              <a:tblGrid>
                <a:gridCol w="1563624"/>
                <a:gridCol w="1569720"/>
                <a:gridCol w="1566672"/>
                <a:gridCol w="1563624"/>
                <a:gridCol w="1569720"/>
              </a:tblGrid>
              <a:tr h="365760">
                <a:tc>
                  <a:txBody>
                    <a:bodyPr/>
                    <a:lstStyle/>
                    <a:p>
                      <a:endParaRPr sz="1800"/>
                    </a:p>
                  </a:txBody>
                  <a:tcPr marL="0" marR="0" marT="0" marB="0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ru" sz="1600" b="1">
                          <a:solidFill>
                            <a:srgbClr val="FFFFFF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0" marR="0" marT="0" marB="0" anchor="ctr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en-US" sz="1600" b="1">
                          <a:solidFill>
                            <a:srgbClr val="FFFFFF"/>
                          </a:solidFill>
                          <a:latin typeface="Calibri"/>
                        </a:rPr>
                        <a:t>BYN</a:t>
                      </a:r>
                    </a:p>
                  </a:txBody>
                  <a:tcPr marL="0" marR="0" marT="0" marB="0" anchor="ctr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1600" b="1">
                          <a:solidFill>
                            <a:srgbClr val="FFFFFF"/>
                          </a:solidFill>
                          <a:latin typeface="Calibri"/>
                        </a:rPr>
                        <a:t>USD</a:t>
                      </a:r>
                    </a:p>
                  </a:txBody>
                  <a:tcPr marL="0" marR="0" marT="0" marB="0" anchor="ctr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en-US" sz="1600" b="1">
                          <a:solidFill>
                            <a:srgbClr val="FFFFFF"/>
                          </a:solidFill>
                          <a:latin typeface="Calibri"/>
                        </a:rPr>
                        <a:t>RUB</a:t>
                      </a:r>
                    </a:p>
                  </a:txBody>
                  <a:tcPr marL="0" marR="0" marT="0" marB="0" anchor="ctr">
                    <a:solidFill>
                      <a:srgbClr val="9BBB58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88900"/>
                      <a:r>
                        <a:rPr lang="ru" sz="1600" b="1">
                          <a:solidFill>
                            <a:srgbClr val="FFFFFF"/>
                          </a:solidFill>
                          <a:latin typeface="Calibri"/>
                        </a:rPr>
                        <a:t>Совокупная доходность</a:t>
                      </a:r>
                    </a:p>
                  </a:txBody>
                  <a:tcPr marL="0" marR="0" marT="0" marB="0" anchor="b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ru" sz="1600">
                          <a:latin typeface="Calibri"/>
                        </a:rPr>
                        <a:t>2021 (факт)</a:t>
                      </a:r>
                    </a:p>
                  </a:txBody>
                  <a:tcPr marL="0" marR="0" marT="0" marB="0" anchor="ctr">
                    <a:solidFill>
                      <a:srgbClr val="DEE7D2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ru" sz="1600">
                          <a:latin typeface="Calibri"/>
                        </a:rPr>
                        <a:t>14,34%</a:t>
                      </a:r>
                    </a:p>
                  </a:txBody>
                  <a:tcPr marL="0" marR="0" marT="0" marB="0" anchor="ctr">
                    <a:solidFill>
                      <a:srgbClr val="DEE7D2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>
                          <a:latin typeface="Calibri"/>
                        </a:rPr>
                        <a:t>4,26%</a:t>
                      </a:r>
                    </a:p>
                  </a:txBody>
                  <a:tcPr marL="0" marR="0" marT="0" marB="0" anchor="ctr">
                    <a:solidFill>
                      <a:srgbClr val="DEE7D2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>
                          <a:latin typeface="Calibri"/>
                        </a:rPr>
                        <a:t>5,87%</a:t>
                      </a:r>
                    </a:p>
                  </a:txBody>
                  <a:tcPr marL="0" marR="0" marT="0" marB="0" anchor="ctr">
                    <a:solidFill>
                      <a:srgbClr val="DEE7D2"/>
                    </a:solidFill>
                  </a:tcPr>
                </a:tc>
              </a:tr>
              <a:tr h="374904">
                <a:tc>
                  <a:txBody>
                    <a:bodyPr/>
                    <a:lstStyle/>
                    <a:p>
                      <a:pPr indent="0"/>
                      <a:r>
                        <a:rPr lang="ru" sz="600">
                          <a:solidFill>
                            <a:srgbClr val="FFFFFF"/>
                          </a:solidFill>
                          <a:latin typeface="Arial"/>
                        </a:rPr>
                        <a:t>1.....1  п</a:t>
                      </a:r>
                    </a:p>
                  </a:txBody>
                  <a:tcPr marL="0" marR="0" marT="0" marB="0">
                    <a:solidFill>
                      <a:srgbClr val="9BBB58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ru" sz="1600">
                          <a:latin typeface="Calibri"/>
                        </a:rPr>
                        <a:t>2022 (прогноз)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88900"/>
                      <a:r>
                        <a:rPr lang="ru" sz="1600"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>
                          <a:latin typeface="Calibri"/>
                        </a:rPr>
                        <a:t>3,0%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/>
                      <a:r>
                        <a:rPr lang="ru" sz="1600">
                          <a:latin typeface="Calibri"/>
                        </a:rPr>
                        <a:t>3,5%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9224" y="1207008"/>
            <a:ext cx="7391400" cy="408127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71216" y="304800"/>
            <a:ext cx="2938272" cy="8382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000">
                <a:solidFill>
                  <a:srgbClr val="7F7F7F"/>
                </a:solidFill>
                <a:latin typeface="Arial"/>
              </a:rPr>
              <a:t>ТРУДОВАЯ (СОЛИДАРНАЯ) ПЕНСИЯ ПО ВОЗРАСТУ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3336" y="5337048"/>
            <a:ext cx="1886712" cy="5303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000">
                <a:solidFill>
                  <a:srgbClr val="005AA5"/>
                </a:solidFill>
                <a:latin typeface="Arial"/>
              </a:rPr>
              <a:t>ПЕНСИОННОЕ СТРАХОВАНИЕ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00344" y="5358384"/>
            <a:ext cx="2560320" cy="53035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2000" b="1">
                <a:solidFill>
                  <a:srgbClr val="2CA43A"/>
                </a:solidFill>
                <a:latin typeface="Arial"/>
              </a:rPr>
              <a:t>ДОПОЛНИТЕЛЬНОЙ НАКОПИТЕЛЬНОЙ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50152" y="5967984"/>
            <a:ext cx="1085088" cy="222504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2CA43A"/>
                </a:solidFill>
                <a:latin typeface="Arial"/>
              </a:rPr>
              <a:t>ПЕНСИИ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08304" y="5093208"/>
            <a:ext cx="1203960" cy="127406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3008" y="5489448"/>
            <a:ext cx="551688" cy="5455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23888" y="4937760"/>
            <a:ext cx="2206752" cy="17404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63624" y="295656"/>
            <a:ext cx="6141720" cy="4815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ДОБРОВОЛЬНОЕ СТРАХОВАНИЕ ДОПОЛНИТЕЛЬНОЙ НАКОПИТЕЛЬНОЙ ПЕНСИИ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5384" y="1350264"/>
            <a:ext cx="8409432" cy="51206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97000"/>
              </a:lnSpc>
            </a:pPr>
            <a:r>
              <a:rPr lang="ru" sz="1800" i="1">
                <a:latin typeface="Calibri"/>
              </a:rPr>
              <a:t>Указ Президента Республики Беларусь от 27 сентября 2021 гоДа № 367 «О Добровольном страховании Дополнительной накопительной пенсии»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08432" y="2599944"/>
            <a:ext cx="8253984" cy="17708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2400">
                <a:solidFill>
                  <a:srgbClr val="002060"/>
                </a:solidFill>
                <a:latin typeface="Arial"/>
              </a:rPr>
              <a:t>Программа страхования дополнительной накопительной пенсии - новый подход к формированию дополнительной пенсии в Республике Беларусь, заключающийся в софинансировании государством (при участии работодателя) пенсионных накоплений гражданина.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26992" y="5629656"/>
            <a:ext cx="1386840" cy="3901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/>
            <a:r>
              <a:rPr lang="ru" sz="2000" b="1">
                <a:solidFill>
                  <a:srgbClr val="005AA5"/>
                </a:solidFill>
                <a:latin typeface="Arial"/>
              </a:rPr>
              <a:t>СТРАВИТА</a:t>
            </a:r>
          </a:p>
          <a:p>
            <a:pPr indent="0"/>
            <a:r>
              <a:rPr lang="ru" sz="850" b="1">
                <a:solidFill>
                  <a:srgbClr val="95C22D"/>
                </a:solidFill>
                <a:latin typeface="Arial"/>
              </a:rPr>
              <a:t>ДОСТОЙНОЕ ЗАВТРА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3464" y="1813560"/>
            <a:ext cx="710184" cy="313029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1292352"/>
            <a:ext cx="1356360" cy="418795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78280" y="271272"/>
            <a:ext cx="6309360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УЧАСТНИКИ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 НАКОПИТЕЛЬНОЙ ПЕНСИИ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65120" y="1594104"/>
            <a:ext cx="2161032" cy="624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1000"/>
              </a:lnSpc>
            </a:pPr>
            <a:r>
              <a:rPr lang="ru" sz="2400" b="1">
                <a:latin typeface="Arial"/>
              </a:rPr>
              <a:t>ФИЗИЧЕСКОЕ ЛИЦО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01056" y="1350264"/>
            <a:ext cx="3276600" cy="11338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>
              <a:lnSpc>
                <a:spcPct val="88000"/>
              </a:lnSpc>
              <a:spcAft>
                <a:spcPts val="210"/>
              </a:spcAft>
            </a:pPr>
            <a:r>
              <a:rPr lang="ru" sz="1300">
                <a:solidFill>
                  <a:srgbClr val="17375E"/>
                </a:solidFill>
                <a:latin typeface="Calibri"/>
              </a:rPr>
              <a:t>• СТРАХОВАТЕЛЬ</a:t>
            </a:r>
          </a:p>
          <a:p>
            <a:pPr indent="0">
              <a:lnSpc>
                <a:spcPct val="88000"/>
              </a:lnSpc>
            </a:pPr>
            <a:r>
              <a:rPr lang="ru" sz="1300">
                <a:solidFill>
                  <a:srgbClr val="17375E"/>
                </a:solidFill>
                <a:latin typeface="Calibri"/>
              </a:rPr>
              <a:t>• </a:t>
            </a:r>
            <a:r>
              <a:rPr lang="ru" sz="1300" b="1">
                <a:solidFill>
                  <a:srgbClr val="17375E"/>
                </a:solidFill>
                <a:latin typeface="Calibri"/>
              </a:rPr>
              <a:t>РАБОТАЮЩИЕ ГРАЖДАНЕ</a:t>
            </a:r>
            <a:r>
              <a:rPr lang="ru" sz="1300">
                <a:solidFill>
                  <a:srgbClr val="17375E"/>
                </a:solidFill>
                <a:latin typeface="Calibri"/>
              </a:rPr>
              <a:t>, ЗА КОТОРЫХ</a:t>
            </a:r>
          </a:p>
          <a:p>
            <a:pPr indent="101600">
              <a:lnSpc>
                <a:spcPct val="88000"/>
              </a:lnSpc>
            </a:pPr>
            <a:r>
              <a:rPr lang="ru" sz="1300">
                <a:solidFill>
                  <a:srgbClr val="17375E"/>
                </a:solidFill>
                <a:latin typeface="Calibri"/>
              </a:rPr>
              <a:t>УПЛАЧИВАЮТСЯ ОБЯЗАТЕЛЬНЫЕ ВЗНОСЫ НА</a:t>
            </a:r>
          </a:p>
          <a:p>
            <a:pPr indent="101600">
              <a:lnSpc>
                <a:spcPct val="88000"/>
              </a:lnSpc>
              <a:spcAft>
                <a:spcPts val="210"/>
              </a:spcAft>
            </a:pPr>
            <a:r>
              <a:rPr lang="ru" sz="1300">
                <a:solidFill>
                  <a:srgbClr val="17375E"/>
                </a:solidFill>
                <a:latin typeface="Calibri"/>
              </a:rPr>
              <a:t>ПЕНСИОННОЕ СТРАХОВАНИЕ</a:t>
            </a:r>
          </a:p>
          <a:p>
            <a:pPr marL="59504" indent="-101600">
              <a:lnSpc>
                <a:spcPct val="79000"/>
              </a:lnSpc>
            </a:pPr>
            <a:r>
              <a:rPr lang="ru" sz="1300">
                <a:solidFill>
                  <a:srgbClr val="17375E"/>
                </a:solidFill>
                <a:latin typeface="Calibri"/>
              </a:rPr>
              <a:t>• ВОЗРАСТ - ДО </a:t>
            </a:r>
            <a:r>
              <a:rPr lang="ru" sz="1300" b="1">
                <a:solidFill>
                  <a:srgbClr val="17375E"/>
                </a:solidFill>
                <a:latin typeface="Calibri"/>
              </a:rPr>
              <a:t>60 ЛЕТ </a:t>
            </a:r>
            <a:r>
              <a:rPr lang="ru" sz="1300">
                <a:solidFill>
                  <a:srgbClr val="17375E"/>
                </a:solidFill>
                <a:latin typeface="Calibri"/>
              </a:rPr>
              <a:t>(МУЖЧИНЫ)/ </a:t>
            </a:r>
            <a:r>
              <a:rPr lang="ru" sz="1300" b="1">
                <a:solidFill>
                  <a:srgbClr val="17375E"/>
                </a:solidFill>
                <a:latin typeface="Calibri"/>
              </a:rPr>
              <a:t>55 ЛЕТ </a:t>
            </a:r>
            <a:r>
              <a:rPr lang="ru" sz="1600" cap="small">
                <a:solidFill>
                  <a:srgbClr val="17375E"/>
                </a:solidFill>
                <a:latin typeface="Calibri"/>
              </a:rPr>
              <a:t>(женщины)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97480" y="3032760"/>
            <a:ext cx="2508504" cy="30784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latin typeface="Arial"/>
              </a:rPr>
              <a:t>РАБОТОДАТЕЛЬ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65648" y="3112008"/>
            <a:ext cx="2679192" cy="16764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300">
                <a:solidFill>
                  <a:srgbClr val="17375E"/>
                </a:solidFill>
                <a:latin typeface="Calibri"/>
              </a:rPr>
              <a:t>• ПЛАТЕЛЬЩИК СТРАХОВЫХ ВЗНОСОВ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33344" y="4312920"/>
            <a:ext cx="1630680" cy="259080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400" b="1">
                <a:latin typeface="Arial"/>
              </a:rPr>
              <a:t>СТРАВИТА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565648" y="4300728"/>
            <a:ext cx="2145792" cy="3230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marL="72204" indent="-114300">
              <a:lnSpc>
                <a:spcPct val="89000"/>
              </a:lnSpc>
            </a:pPr>
            <a:r>
              <a:rPr lang="ru" sz="1300">
                <a:solidFill>
                  <a:srgbClr val="17375E"/>
                </a:solidFill>
                <a:latin typeface="Calibri"/>
              </a:rPr>
              <a:t>• СТРАХОВЩИК ПО ДОГОВОРУ СТРАХОВАНИЯ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33400" y="5666232"/>
            <a:ext cx="8028432" cy="99060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just"/>
            <a:r>
              <a:rPr lang="ru" sz="1600" i="1">
                <a:latin typeface="Arial"/>
              </a:rPr>
              <a:t>Работающий гражданин - гражданин РБ, иностранный гражданин и лицо без гражданства, работающий по трудовым договорам и (или) ГПД, физическое лицо, являющееся собственником имущества ЮЛ и выполняющее функции его руководителя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72856" y="6126480"/>
            <a:ext cx="557784" cy="5516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536192" y="271272"/>
            <a:ext cx="6196584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FF0000"/>
                </a:solidFill>
                <a:latin typeface="Arial"/>
              </a:rPr>
              <a:t>НЕ ИМЕЮТ ПРАВО </a:t>
            </a:r>
            <a:r>
              <a:rPr lang="ru" sz="1800" b="1">
                <a:solidFill>
                  <a:srgbClr val="005AA5"/>
                </a:solidFill>
                <a:latin typeface="Arial"/>
              </a:rPr>
              <a:t>НА УЧАСТИЕ В ДОБРОВОЛЬНОМ СТРАХОВАНИИ ДОПОЛНИТЕЛЬНОЙ НАКОПИТЕЛЬНОЙ ПЕНСИИ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60064" y="1685544"/>
            <a:ext cx="2161032" cy="277368"/>
          </a:xfrm>
          <a:prstGeom prst="rect">
            <a:avLst/>
          </a:prstGeom>
          <a:solidFill>
            <a:srgbClr val="4F81BC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2300">
                <a:solidFill>
                  <a:srgbClr val="FFFFFF"/>
                </a:solidFill>
                <a:latin typeface="Calibri"/>
              </a:rPr>
              <a:t>Физические лица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16864" y="2307336"/>
            <a:ext cx="7525512" cy="3432048"/>
          </a:xfrm>
          <a:prstGeom prst="rect">
            <a:avLst/>
          </a:prstGeom>
          <a:solidFill>
            <a:srgbClr val="D5DDEA"/>
          </a:solidFill>
        </p:spPr>
        <p:txBody>
          <a:bodyPr lIns="0" tIns="0" rIns="0" bIns="0">
            <a:noAutofit/>
          </a:bodyPr>
          <a:lstStyle/>
          <a:p>
            <a:pPr indent="558800">
              <a:lnSpc>
                <a:spcPct val="90000"/>
              </a:lnSpc>
              <a:spcAft>
                <a:spcPts val="210"/>
              </a:spcAft>
            </a:pPr>
            <a:r>
              <a:rPr lang="ru" sz="2300">
                <a:latin typeface="Calibri"/>
              </a:rPr>
              <a:t>• ИП</a:t>
            </a:r>
          </a:p>
          <a:p>
            <a:pPr indent="558800" algn="just">
              <a:lnSpc>
                <a:spcPct val="90000"/>
              </a:lnSpc>
              <a:spcAft>
                <a:spcPts val="210"/>
              </a:spcAft>
            </a:pPr>
            <a:r>
              <a:rPr lang="ru" sz="2300">
                <a:latin typeface="Calibri"/>
              </a:rPr>
              <a:t>• самозанятые</a:t>
            </a:r>
          </a:p>
          <a:p>
            <a:pPr marL="165168" indent="-203200">
              <a:lnSpc>
                <a:spcPct val="87000"/>
              </a:lnSpc>
              <a:spcAft>
                <a:spcPts val="210"/>
              </a:spcAft>
            </a:pPr>
            <a:r>
              <a:rPr lang="ru" sz="2300">
                <a:latin typeface="Calibri"/>
              </a:rPr>
              <a:t>• лица, которым до достижения пенсионного возраста остается менее 3-х лет</a:t>
            </a:r>
          </a:p>
          <a:p>
            <a:pPr indent="558800">
              <a:lnSpc>
                <a:spcPct val="90000"/>
              </a:lnSpc>
              <a:spcAft>
                <a:spcPts val="210"/>
              </a:spcAft>
            </a:pPr>
            <a:r>
              <a:rPr lang="ru" sz="2300">
                <a:latin typeface="Calibri"/>
              </a:rPr>
              <a:t>• инвалиды I /II группы</a:t>
            </a:r>
          </a:p>
          <a:p>
            <a:pPr marL="165168" indent="-203200">
              <a:lnSpc>
                <a:spcPct val="90000"/>
              </a:lnSpc>
              <a:spcAft>
                <a:spcPts val="210"/>
              </a:spcAft>
            </a:pPr>
            <a:r>
              <a:rPr lang="ru" sz="2300">
                <a:latin typeface="Calibri"/>
              </a:rPr>
              <a:t>• иные категории граждан, в отношении которых не уплачиваются обязательные взносы на пенсионное страхование</a:t>
            </a:r>
          </a:p>
          <a:p>
            <a:pPr marL="165168" indent="-203200">
              <a:lnSpc>
                <a:spcPct val="89000"/>
              </a:lnSpc>
            </a:pPr>
            <a:r>
              <a:rPr lang="ru" sz="2300">
                <a:latin typeface="Calibri"/>
              </a:rPr>
              <a:t>• работодатели которых находятся в процессе ликвидации / экономической несостоятельности (банкротства)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72856" y="6281928"/>
            <a:ext cx="557784" cy="39624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47216" y="347472"/>
            <a:ext cx="6306312" cy="7559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СТРАХОВОЙ ВЗНОС ПО ДОГОВОРУ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ДОБРОВОЛЬНОГО СТРАХОВАНИЯ ДОПОЛНИТЕЛЬНОЙ</a:t>
            </a:r>
          </a:p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НАКОПИТЕЛЬНОЙ ПЕНСИИ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08376" y="1429512"/>
            <a:ext cx="3188208" cy="234696"/>
          </a:xfrm>
          <a:prstGeom prst="rect">
            <a:avLst/>
          </a:prstGeom>
          <a:solidFill>
            <a:srgbClr val="4F81BC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FFFFFF"/>
                </a:solidFill>
                <a:latin typeface="Calibri"/>
              </a:rPr>
              <a:t>Тариф по договору страхования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27888" y="1789176"/>
          <a:ext cx="7946136" cy="3035808"/>
        </p:xfrm>
        <a:graphic>
          <a:graphicData uri="http://schemas.openxmlformats.org/drawingml/2006/table">
            <a:tbl>
              <a:tblPr/>
              <a:tblGrid>
                <a:gridCol w="2697480"/>
                <a:gridCol w="3438144"/>
                <a:gridCol w="1810512"/>
              </a:tblGrid>
              <a:tr h="554736"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Тариф работника (за счет средств работника)</a:t>
                      </a:r>
                    </a:p>
                  </a:txBody>
                  <a:tcPr marL="0" marR="0" marT="0" marB="0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Тариф работодателя</a:t>
                      </a:r>
                    </a:p>
                    <a:p>
                      <a:pPr indent="0" algn="ctr">
                        <a:lnSpc>
                          <a:spcPct val="96000"/>
                        </a:lnSpc>
                      </a:pPr>
                      <a:r>
                        <a:rPr lang="ru" sz="1800">
                          <a:latin typeface="Calibri"/>
                        </a:rPr>
                        <a:t>(за счет средств работодателя)</a:t>
                      </a:r>
                    </a:p>
                  </a:txBody>
                  <a:tcPr marL="0" marR="0" marT="0" marB="0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Итого тариф по договору</a:t>
                      </a:r>
                    </a:p>
                  </a:txBody>
                  <a:tcPr marL="0" marR="0" marT="0" marB="0">
                    <a:solidFill>
                      <a:srgbClr val="E9EA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056200" indent="0"/>
                      <a:r>
                        <a:rPr lang="ru" sz="1800"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14900" indent="0"/>
                      <a:r>
                        <a:rPr lang="ru" sz="1800" b="1"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marL="1056200" indent="0"/>
                      <a:r>
                        <a:rPr lang="ru" sz="1800"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2%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marL="814900" indent="0"/>
                      <a:r>
                        <a:rPr lang="ru" sz="1800" b="1"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056200" indent="0"/>
                      <a:r>
                        <a:rPr lang="ru" sz="1800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14900" indent="0"/>
                      <a:r>
                        <a:rPr lang="ru" sz="1800" b="1">
                          <a:latin typeface="Calibri"/>
                        </a:rPr>
                        <a:t>6%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marL="1056200" indent="0"/>
                      <a:r>
                        <a:rPr lang="ru" sz="1800">
                          <a:latin typeface="Calibri"/>
                        </a:rPr>
                        <a:t>4%</a:t>
                      </a:r>
                    </a:p>
                  </a:txBody>
                  <a:tcPr marL="0" marR="0" marT="0" marB="0" anchor="b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marL="814900" indent="0"/>
                      <a:r>
                        <a:rPr lang="ru" sz="1800" b="1"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b">
                    <a:solidFill>
                      <a:srgbClr val="E9EAE8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1056200" indent="0"/>
                      <a:r>
                        <a:rPr lang="ru" sz="1800">
                          <a:latin typeface="Calibri"/>
                        </a:rPr>
                        <a:t>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14900" indent="0"/>
                      <a:r>
                        <a:rPr lang="ru" sz="1800" b="1">
                          <a:latin typeface="Calibri"/>
                        </a:rPr>
                        <a:t>8%</a:t>
                      </a:r>
                    </a:p>
                  </a:txBody>
                  <a:tcPr marL="0" marR="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...</a:t>
                      </a:r>
                    </a:p>
                  </a:txBody>
                  <a:tcPr marL="0" marR="0" marT="0" marB="0" anchor="b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solidFill>
                      <a:srgbClr val="E9EAE8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600">
                          <a:latin typeface="Arial"/>
                        </a:rPr>
                        <a:t>■ ■ ■</a:t>
                      </a:r>
                    </a:p>
                  </a:txBody>
                  <a:tcPr marL="0" marR="0" marT="0" marB="0" anchor="b">
                    <a:solidFill>
                      <a:srgbClr val="E9EAE8"/>
                    </a:solidFill>
                  </a:tcPr>
                </a:tc>
              </a:tr>
              <a:tr h="286512">
                <a:tc>
                  <a:txBody>
                    <a:bodyPr/>
                    <a:lstStyle/>
                    <a:p>
                      <a:pPr indent="0" algn="ctr"/>
                      <a:r>
                        <a:rPr lang="ru" sz="1800"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indent="0" algn="ctr"/>
                      <a:r>
                        <a:rPr lang="ru" sz="1800" b="1">
                          <a:latin typeface="Calibri"/>
                        </a:rPr>
                        <a:t>13%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9080" y="5044440"/>
            <a:ext cx="8595360" cy="201168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800" b="1">
                <a:latin typeface="Calibri"/>
              </a:rPr>
              <a:t>Страховой взнос </a:t>
            </a:r>
            <a:r>
              <a:rPr lang="ru" sz="1800">
                <a:latin typeface="Calibri"/>
              </a:rPr>
              <a:t>= начисленная заработная плата </a:t>
            </a:r>
            <a:r>
              <a:rPr lang="ru" sz="1800" i="1">
                <a:latin typeface="Calibri"/>
              </a:rPr>
              <a:t>х</a:t>
            </a:r>
            <a:r>
              <a:rPr lang="ru" sz="1800">
                <a:latin typeface="Calibri"/>
              </a:rPr>
              <a:t> тариф по договору,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9080" y="5245608"/>
            <a:ext cx="8595360" cy="880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96000"/>
              </a:lnSpc>
              <a:spcAft>
                <a:spcPts val="560"/>
              </a:spcAft>
            </a:pPr>
            <a:r>
              <a:rPr lang="ru" sz="1200" i="1">
                <a:latin typeface="Calibri"/>
              </a:rPr>
              <a:t>в том числе </a:t>
            </a:r>
            <a:r>
              <a:rPr lang="ru" sz="1800" i="1">
                <a:latin typeface="Calibri"/>
              </a:rPr>
              <a:t>страховой взнос работника = начисленная заработная х тариф работника</a:t>
            </a:r>
          </a:p>
          <a:p>
            <a:pPr indent="12700">
              <a:lnSpc>
                <a:spcPct val="97000"/>
              </a:lnSpc>
            </a:pPr>
            <a:r>
              <a:rPr lang="ru" sz="1100">
                <a:latin typeface="Calibri"/>
              </a:rPr>
              <a:t>Примечание: начисленная заработная плата - суммы выплат, начисленные в пользу страхователя, - выплаты всех видов в денежном и (или) натуральном выражении, начисленные в пользу работающих граждан по всем основаниям независимо от источников финансирования, включая вознаграждения по гражданско-правовым договорам, кроме предусмотренных в перечне выплат, на которые не начисляются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9080" y="6126480"/>
            <a:ext cx="7906512" cy="5029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lstStyle/>
          <a:p>
            <a:pPr indent="12700">
              <a:lnSpc>
                <a:spcPct val="97000"/>
              </a:lnSpc>
            </a:pPr>
            <a:r>
              <a:rPr lang="ru" sz="1100">
                <a:latin typeface="Calibri"/>
              </a:rPr>
              <a:t>обязательные страховые взносы в бюджет фонда, утверждаемом Советом Министров РБ, но не выше 5-кратной величины заработной платы работников в республике за месяц, предшествующий месяцу, за который уплачиваются обязательные страховые взносы, если иное не установлено Президентом РБ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9048" y="2197608"/>
            <a:ext cx="563880" cy="57302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44696" y="1527048"/>
            <a:ext cx="3886200" cy="22219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10512" y="4355592"/>
            <a:ext cx="3005328" cy="17647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54568" y="6071616"/>
            <a:ext cx="594360" cy="6248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408176" y="445008"/>
            <a:ext cx="6199632" cy="24993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ctr"/>
            <a:r>
              <a:rPr lang="ru" sz="1800" b="1">
                <a:solidFill>
                  <a:srgbClr val="005AA5"/>
                </a:solidFill>
                <a:latin typeface="Arial"/>
              </a:rPr>
              <a:t>СТРАХОВОЙ ВЗНОС НА ПЕНСИОННОЕ СТРАХОВАНИЕ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139184" y="847344"/>
            <a:ext cx="4727448" cy="21031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 algn="r"/>
            <a:r>
              <a:rPr lang="ru" sz="1600" b="1" u="sng">
                <a:latin typeface="Calibri"/>
              </a:rPr>
              <a:t>страхование дополнительной накопительной пенсии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23416" y="1161288"/>
            <a:ext cx="2322576" cy="920496"/>
          </a:xfrm>
          <a:prstGeom prst="rect">
            <a:avLst/>
          </a:prstGeom>
          <a:solidFill>
            <a:srgbClr val="4F81BC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88000"/>
              </a:lnSpc>
              <a:spcAft>
                <a:spcPts val="420"/>
              </a:spcAft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Страховой взнос ГРАЖДАНИНА</a:t>
            </a:r>
          </a:p>
          <a:p>
            <a:pPr marL="282516" indent="-330200" algn="just">
              <a:lnSpc>
                <a:spcPct val="123000"/>
              </a:lnSpc>
            </a:pPr>
            <a:r>
              <a:rPr lang="ru" sz="1200">
                <a:solidFill>
                  <a:srgbClr val="FFC000"/>
                </a:solidFill>
                <a:latin typeface="Calibri"/>
              </a:rPr>
              <a:t>удерживается из заработной платы </a:t>
            </a:r>
            <a:r>
              <a:rPr lang="ru" sz="1200" i="1">
                <a:solidFill>
                  <a:srgbClr val="FFFFFF"/>
                </a:solidFill>
                <a:latin typeface="Calibri"/>
              </a:rPr>
              <a:t>(ФОТ *страховой тариф)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89176" y="2956560"/>
            <a:ext cx="1670304" cy="777240"/>
          </a:xfrm>
          <a:prstGeom prst="rect">
            <a:avLst/>
          </a:prstGeom>
          <a:solidFill>
            <a:srgbClr val="4F81BC"/>
          </a:solidFill>
        </p:spPr>
        <p:txBody>
          <a:bodyPr lIns="0" tIns="0" rIns="0" bIns="0">
            <a:noAutofit/>
          </a:bodyPr>
          <a:lstStyle/>
          <a:p>
            <a:pPr indent="76200">
              <a:lnSpc>
                <a:spcPct val="125000"/>
              </a:lnSpc>
              <a:spcBef>
                <a:spcPts val="770"/>
              </a:spcBef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Страховой взнос РАБОТОДАТЕЛЯ </a:t>
            </a:r>
            <a:r>
              <a:rPr lang="ru" sz="1200" i="1">
                <a:solidFill>
                  <a:srgbClr val="FFFFFF"/>
                </a:solidFill>
                <a:latin typeface="Calibri"/>
              </a:rPr>
              <a:t>(ФОТ*страховой тариф)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9392" y="4352544"/>
            <a:ext cx="1676400" cy="188976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800" b="1">
                <a:latin typeface="Calibri"/>
              </a:rPr>
              <a:t>трудовая пенсия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03704" y="5242560"/>
            <a:ext cx="1331976" cy="204216"/>
          </a:xfrm>
          <a:prstGeom prst="rect">
            <a:avLst/>
          </a:prstGeom>
          <a:solidFill>
            <a:srgbClr val="9BBB58"/>
          </a:solidFill>
        </p:spPr>
        <p:txBody>
          <a:bodyPr wrap="none" lIns="0" tIns="0" rIns="0" bIns="0">
            <a:noAutofit/>
          </a:bodyPr>
          <a:lstStyle/>
          <a:p>
            <a:pPr indent="0"/>
            <a:r>
              <a:rPr lang="ru" sz="1600" b="1">
                <a:solidFill>
                  <a:srgbClr val="FFFFFF"/>
                </a:solidFill>
                <a:latin typeface="Calibri"/>
              </a:rPr>
              <a:t>БЮДЖЕТ ФСЗН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27320" y="4361688"/>
            <a:ext cx="2770632" cy="463296"/>
          </a:xfrm>
          <a:prstGeom prst="rect">
            <a:avLst/>
          </a:prstGeom>
          <a:solidFill>
            <a:srgbClr val="9BBB58"/>
          </a:solidFill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280"/>
              </a:spcAft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Страховой взнос ГРАЖДАНИНА</a:t>
            </a:r>
          </a:p>
          <a:p>
            <a:pPr indent="0" algn="ctr"/>
            <a:r>
              <a:rPr lang="ru" sz="1200">
                <a:solidFill>
                  <a:srgbClr val="FFFFFF"/>
                </a:solidFill>
                <a:latin typeface="Calibri"/>
              </a:rPr>
              <a:t>удерживается из заработной платы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919216" y="5532120"/>
            <a:ext cx="1478280" cy="515112"/>
          </a:xfrm>
          <a:prstGeom prst="rect">
            <a:avLst/>
          </a:prstGeom>
          <a:solidFill>
            <a:srgbClr val="9BBB58"/>
          </a:solidFill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22000"/>
              </a:lnSpc>
            </a:pPr>
            <a:r>
              <a:rPr lang="ru" sz="1600" b="1">
                <a:solidFill>
                  <a:srgbClr val="FFFFFF"/>
                </a:solidFill>
                <a:latin typeface="Calibri"/>
              </a:rPr>
              <a:t>Страховой взнос РАБОТОДАТЕЛЯ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1654</Words>
  <Application>Microsoft Office PowerPoint</Application>
  <PresentationFormat>Экран (4:3)</PresentationFormat>
  <Paragraphs>253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</dc:title>
  <dc:subject/>
  <dc:creator>polevikova</dc:creator>
  <cp:keywords/>
  <cp:lastModifiedBy>user</cp:lastModifiedBy>
  <cp:revision>1</cp:revision>
  <dcterms:modified xsi:type="dcterms:W3CDTF">2022-09-13T09:27:32Z</dcterms:modified>
</cp:coreProperties>
</file>